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836"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8" d="100"/>
          <a:sy n="58" d="100"/>
        </p:scale>
        <p:origin x="-684" y="-84"/>
      </p:cViewPr>
      <p:guideLst>
        <p:guide orient="horz" pos="2136"/>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baseline="0"/>
              <a:t>Oregon Insured Lives as of 12/31/15</a:t>
            </a:r>
            <a:endParaRPr lang="en-US" sz="1400" b="0"/>
          </a:p>
        </c:rich>
      </c:tx>
      <c:layout>
        <c:manualLayout>
          <c:xMode val="edge"/>
          <c:yMode val="edge"/>
          <c:x val="2.1458223972003507E-2"/>
          <c:y val="2.3148148148148147E-2"/>
        </c:manualLayout>
      </c:layout>
      <c:overlay val="0"/>
    </c:title>
    <c:autoTitleDeleted val="0"/>
    <c:plotArea>
      <c:layout>
        <c:manualLayout>
          <c:layoutTarget val="inner"/>
          <c:xMode val="edge"/>
          <c:yMode val="edge"/>
          <c:x val="0.18400297132669741"/>
          <c:y val="0.33324620880723238"/>
          <c:w val="0.35476432427078691"/>
          <c:h val="0.65286490230387872"/>
        </c:manualLayout>
      </c:layout>
      <c:pieChart>
        <c:varyColors val="1"/>
        <c:ser>
          <c:idx val="0"/>
          <c:order val="0"/>
          <c:tx>
            <c:strRef>
              <c:f>Sheet1!$D$41</c:f>
              <c:strCache>
                <c:ptCount val="1"/>
                <c:pt idx="0">
                  <c:v>Percentage</c:v>
                </c:pt>
              </c:strCache>
            </c:strRef>
          </c:tx>
          <c:explosion val="5"/>
          <c:dPt>
            <c:idx val="3"/>
            <c:bubble3D val="0"/>
            <c:spPr>
              <a:solidFill>
                <a:srgbClr val="336600"/>
              </a:solidFill>
            </c:spPr>
          </c:dPt>
          <c:dLbls>
            <c:dLbl>
              <c:idx val="0"/>
              <c:layout>
                <c:manualLayout>
                  <c:x val="-6.8544545139404747E-3"/>
                  <c:y val="-5.085848643919509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2401624325261219E-2"/>
                  <c:y val="-2.472222222222222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9.5343121172353454E-2"/>
                  <c:y val="-3.8814549848753765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6.71758530183727E-2"/>
                  <c:y val="-2.9633109464388137E-2"/>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bestFit"/>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Sheet1!$B$42:$B$45</c:f>
              <c:strCache>
                <c:ptCount val="4"/>
                <c:pt idx="0">
                  <c:v>Commercial</c:v>
                </c:pt>
                <c:pt idx="1">
                  <c:v>Medicaid</c:v>
                </c:pt>
                <c:pt idx="2">
                  <c:v>Medicare Advantage</c:v>
                </c:pt>
                <c:pt idx="3">
                  <c:v>Medicare Fee for Service</c:v>
                </c:pt>
              </c:strCache>
            </c:strRef>
          </c:cat>
          <c:val>
            <c:numRef>
              <c:f>Sheet1!$D$42:$D$45</c:f>
              <c:numCache>
                <c:formatCode>0%</c:formatCode>
                <c:ptCount val="4"/>
                <c:pt idx="0">
                  <c:v>0.55003425680304974</c:v>
                </c:pt>
                <c:pt idx="1">
                  <c:v>0.25936892192711458</c:v>
                </c:pt>
                <c:pt idx="2">
                  <c:v>8.428102122917927E-2</c:v>
                </c:pt>
                <c:pt idx="3">
                  <c:v>0.10631580004065642</c:v>
                </c:pt>
              </c:numCache>
            </c:numRef>
          </c:val>
        </c:ser>
        <c:dLbls>
          <c:showLegendKey val="0"/>
          <c:showVal val="0"/>
          <c:showCatName val="0"/>
          <c:showSerName val="0"/>
          <c:showPercent val="0"/>
          <c:showBubbleSize val="0"/>
          <c:showLeaderLines val="1"/>
        </c:dLbls>
        <c:firstSliceAng val="0"/>
      </c:pieChart>
      <c:spPr>
        <a:noFill/>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baseline="0"/>
              <a:t>Q Corp Data as of 12/31/15</a:t>
            </a:r>
            <a:endParaRPr lang="en-US" sz="1400" b="0"/>
          </a:p>
        </c:rich>
      </c:tx>
      <c:layout>
        <c:manualLayout>
          <c:xMode val="edge"/>
          <c:yMode val="edge"/>
          <c:x val="7.9281429107075904E-2"/>
          <c:y val="2.3148260313614645E-2"/>
        </c:manualLayout>
      </c:layout>
      <c:overlay val="0"/>
    </c:title>
    <c:autoTitleDeleted val="0"/>
    <c:plotArea>
      <c:layout>
        <c:manualLayout>
          <c:layoutTarget val="inner"/>
          <c:xMode val="edge"/>
          <c:yMode val="edge"/>
          <c:x val="0.18400297132669741"/>
          <c:y val="0.33324620880723238"/>
          <c:w val="0.35476432427078691"/>
          <c:h val="0.65286490230387872"/>
        </c:manualLayout>
      </c:layout>
      <c:pieChart>
        <c:varyColors val="1"/>
        <c:ser>
          <c:idx val="0"/>
          <c:order val="0"/>
          <c:tx>
            <c:strRef>
              <c:f>Sheet1!$D$50</c:f>
              <c:strCache>
                <c:ptCount val="1"/>
                <c:pt idx="0">
                  <c:v>Percentage</c:v>
                </c:pt>
              </c:strCache>
            </c:strRef>
          </c:tx>
          <c:explosion val="5"/>
          <c:dPt>
            <c:idx val="3"/>
            <c:bubble3D val="0"/>
            <c:spPr>
              <a:solidFill>
                <a:srgbClr val="336600"/>
              </a:solidFill>
            </c:spPr>
          </c:dPt>
          <c:dLbls>
            <c:dLbl>
              <c:idx val="0"/>
              <c:layout>
                <c:manualLayout>
                  <c:x val="2.3448460987831068E-2"/>
                  <c:y val="-6.3678915135608055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2401624325261219E-2"/>
                  <c:y val="-2.472222222222222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7992722500596517E-2"/>
                  <c:y val="-0.11823305740628576"/>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6.71758530183727E-2"/>
                  <c:y val="-2.9633109464388137E-2"/>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bestFit"/>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Sheet1!$B$51:$B$54</c:f>
              <c:strCache>
                <c:ptCount val="4"/>
                <c:pt idx="0">
                  <c:v>Commercial</c:v>
                </c:pt>
                <c:pt idx="1">
                  <c:v>Medicaid</c:v>
                </c:pt>
                <c:pt idx="2">
                  <c:v>Medicare Advantage</c:v>
                </c:pt>
                <c:pt idx="3">
                  <c:v>Medicare Fee for Service</c:v>
                </c:pt>
              </c:strCache>
            </c:strRef>
          </c:cat>
          <c:val>
            <c:numRef>
              <c:f>Sheet1!$D$51:$D$54</c:f>
              <c:numCache>
                <c:formatCode>0%</c:formatCode>
                <c:ptCount val="4"/>
                <c:pt idx="0">
                  <c:v>0.4399275660023414</c:v>
                </c:pt>
                <c:pt idx="1">
                  <c:v>0.33617467952314828</c:v>
                </c:pt>
                <c:pt idx="2">
                  <c:v>8.6099132568072764E-2</c:v>
                </c:pt>
                <c:pt idx="3">
                  <c:v>0.13779862190643757</c:v>
                </c:pt>
              </c:numCache>
            </c:numRef>
          </c:val>
        </c:ser>
        <c:dLbls>
          <c:showLegendKey val="0"/>
          <c:showVal val="0"/>
          <c:showCatName val="0"/>
          <c:showSerName val="0"/>
          <c:showPercent val="0"/>
          <c:showBubbleSize val="0"/>
          <c:showLeaderLines val="1"/>
        </c:dLbls>
        <c:firstSliceAng val="0"/>
      </c:pieChart>
      <c:spPr>
        <a:noFill/>
      </c:spPr>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45684-4D97-455A-BBD4-AA22F774AA7D}"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US"/>
        </a:p>
      </dgm:t>
    </dgm:pt>
    <dgm:pt modelId="{9C489302-A904-4A67-BD2C-532D48EA0A79}">
      <dgm:prSet phldrT="[Text]" custT="1"/>
      <dgm:spPr/>
      <dgm:t>
        <a:bodyPr/>
        <a:lstStyle/>
        <a:p>
          <a:r>
            <a:rPr lang="en-US" sz="1800" b="1" dirty="0" smtClean="0">
              <a:latin typeface="Lato"/>
            </a:rPr>
            <a:t>Health Plans</a:t>
          </a:r>
          <a:endParaRPr lang="en-US" sz="1800" b="1" dirty="0">
            <a:latin typeface="Lato"/>
          </a:endParaRPr>
        </a:p>
      </dgm:t>
    </dgm:pt>
    <dgm:pt modelId="{F6B5CD7C-7AEC-4917-B41B-0A0595CEF06E}" type="parTrans" cxnId="{068B2260-73CC-43A5-8592-9104220C2550}">
      <dgm:prSet/>
      <dgm:spPr/>
      <dgm:t>
        <a:bodyPr/>
        <a:lstStyle/>
        <a:p>
          <a:endParaRPr lang="en-US"/>
        </a:p>
      </dgm:t>
    </dgm:pt>
    <dgm:pt modelId="{03574880-7D13-4B13-8699-A0F5FDF9429A}" type="sibTrans" cxnId="{068B2260-73CC-43A5-8592-9104220C2550}">
      <dgm:prSet/>
      <dgm:spPr/>
      <dgm:t>
        <a:bodyPr/>
        <a:lstStyle/>
        <a:p>
          <a:endParaRPr lang="en-US"/>
        </a:p>
      </dgm:t>
    </dgm:pt>
    <dgm:pt modelId="{5B18E6A4-9612-4A16-A9BE-8C8E165BB38D}">
      <dgm:prSet phldrT="[Text]" custT="1"/>
      <dgm:spPr/>
      <dgm:t>
        <a:bodyPr/>
        <a:lstStyle/>
        <a:p>
          <a:r>
            <a:rPr lang="en-US" sz="1700" b="1" dirty="0" smtClean="0">
              <a:latin typeface="Lato"/>
            </a:rPr>
            <a:t>Consumers</a:t>
          </a:r>
          <a:endParaRPr lang="en-US" sz="1700" b="1" dirty="0">
            <a:latin typeface="Lato"/>
          </a:endParaRPr>
        </a:p>
      </dgm:t>
    </dgm:pt>
    <dgm:pt modelId="{D45FEEC4-C660-4B95-B8BD-7D976F9319AE}" type="parTrans" cxnId="{5CE89DF7-BD36-4AD5-8274-681981CF209D}">
      <dgm:prSet/>
      <dgm:spPr/>
      <dgm:t>
        <a:bodyPr/>
        <a:lstStyle/>
        <a:p>
          <a:endParaRPr lang="en-US"/>
        </a:p>
      </dgm:t>
    </dgm:pt>
    <dgm:pt modelId="{DA02B081-6D81-44AD-ADA7-0E1EC415D3FC}" type="sibTrans" cxnId="{5CE89DF7-BD36-4AD5-8274-681981CF209D}">
      <dgm:prSet/>
      <dgm:spPr/>
      <dgm:t>
        <a:bodyPr/>
        <a:lstStyle/>
        <a:p>
          <a:endParaRPr lang="en-US"/>
        </a:p>
      </dgm:t>
    </dgm:pt>
    <dgm:pt modelId="{0CC5C71E-DEA7-4716-ABA6-E2EF1B5883C7}">
      <dgm:prSet phldrT="[Text]" custT="1"/>
      <dgm:spPr/>
      <dgm:t>
        <a:bodyPr/>
        <a:lstStyle/>
        <a:p>
          <a:r>
            <a:rPr lang="en-US" sz="1800" b="1" dirty="0" smtClean="0">
              <a:latin typeface="Lato"/>
            </a:rPr>
            <a:t>Providers</a:t>
          </a:r>
          <a:endParaRPr lang="en-US" sz="1800" b="1" dirty="0">
            <a:latin typeface="Lato"/>
          </a:endParaRPr>
        </a:p>
      </dgm:t>
    </dgm:pt>
    <dgm:pt modelId="{2495AF22-4A1E-437B-BB4B-B3CB0CBEC7CF}" type="parTrans" cxnId="{17CB2239-D2E2-4ED3-A558-2F3DB7E33613}">
      <dgm:prSet/>
      <dgm:spPr/>
      <dgm:t>
        <a:bodyPr/>
        <a:lstStyle/>
        <a:p>
          <a:endParaRPr lang="en-US"/>
        </a:p>
      </dgm:t>
    </dgm:pt>
    <dgm:pt modelId="{8C7260DD-B0DD-41C1-B79F-6432C0203C37}" type="sibTrans" cxnId="{17CB2239-D2E2-4ED3-A558-2F3DB7E33613}">
      <dgm:prSet/>
      <dgm:spPr/>
      <dgm:t>
        <a:bodyPr/>
        <a:lstStyle/>
        <a:p>
          <a:endParaRPr lang="en-US"/>
        </a:p>
      </dgm:t>
    </dgm:pt>
    <dgm:pt modelId="{A91D9D02-123F-4E49-80C4-6F32111C2215}">
      <dgm:prSet phldrT="[Text]" custT="1"/>
      <dgm:spPr/>
      <dgm:t>
        <a:bodyPr/>
        <a:lstStyle/>
        <a:p>
          <a:r>
            <a:rPr lang="en-US" sz="1800" b="1" dirty="0" smtClean="0">
              <a:latin typeface="Lato"/>
            </a:rPr>
            <a:t>Employers</a:t>
          </a:r>
          <a:endParaRPr lang="en-US" sz="1800" b="1" dirty="0">
            <a:latin typeface="Lato"/>
          </a:endParaRPr>
        </a:p>
      </dgm:t>
    </dgm:pt>
    <dgm:pt modelId="{61A50CE2-ED82-4180-A376-BA1ECD76B59B}" type="parTrans" cxnId="{6E2217DC-42A6-48B3-81C5-60FAB56B836E}">
      <dgm:prSet/>
      <dgm:spPr/>
      <dgm:t>
        <a:bodyPr/>
        <a:lstStyle/>
        <a:p>
          <a:endParaRPr lang="en-US"/>
        </a:p>
      </dgm:t>
    </dgm:pt>
    <dgm:pt modelId="{9C0DF2C7-7422-458C-B9A9-586CC25D5EB4}" type="sibTrans" cxnId="{6E2217DC-42A6-48B3-81C5-60FAB56B836E}">
      <dgm:prSet/>
      <dgm:spPr/>
      <dgm:t>
        <a:bodyPr/>
        <a:lstStyle/>
        <a:p>
          <a:endParaRPr lang="en-US"/>
        </a:p>
      </dgm:t>
    </dgm:pt>
    <dgm:pt modelId="{1D9D24F3-874F-4454-B149-3930121F49EB}">
      <dgm:prSet phldrT="[Text]" custT="1"/>
      <dgm:spPr/>
      <dgm:t>
        <a:bodyPr/>
        <a:lstStyle/>
        <a:p>
          <a:r>
            <a:rPr lang="en-US" sz="1400" b="1" dirty="0" smtClean="0">
              <a:latin typeface="Lato"/>
            </a:rPr>
            <a:t>Policymakers</a:t>
          </a:r>
          <a:endParaRPr lang="en-US" sz="1400" b="1" dirty="0">
            <a:latin typeface="Lato"/>
          </a:endParaRPr>
        </a:p>
      </dgm:t>
    </dgm:pt>
    <dgm:pt modelId="{E010AC2A-F475-461E-BC4C-84BD8831B943}" type="parTrans" cxnId="{18BC19C1-336E-4D34-A765-08D396C0E921}">
      <dgm:prSet/>
      <dgm:spPr/>
      <dgm:t>
        <a:bodyPr/>
        <a:lstStyle/>
        <a:p>
          <a:endParaRPr lang="en-US"/>
        </a:p>
      </dgm:t>
    </dgm:pt>
    <dgm:pt modelId="{51890822-3EA2-453D-A1FA-F92E61FFB5E0}" type="sibTrans" cxnId="{18BC19C1-336E-4D34-A765-08D396C0E921}">
      <dgm:prSet/>
      <dgm:spPr/>
      <dgm:t>
        <a:bodyPr/>
        <a:lstStyle/>
        <a:p>
          <a:endParaRPr lang="en-US"/>
        </a:p>
      </dgm:t>
    </dgm:pt>
    <dgm:pt modelId="{F50000D4-B80C-4353-A94F-D74ADE104BD3}">
      <dgm:prSet phldrT="[Text]" custT="1"/>
      <dgm:spPr/>
      <dgm:t>
        <a:bodyPr/>
        <a:lstStyle/>
        <a:p>
          <a:r>
            <a:rPr lang="en-US" sz="1400" b="1" dirty="0" smtClean="0">
              <a:latin typeface="Lato"/>
            </a:rPr>
            <a:t>Content Experts &amp; QI Professionals</a:t>
          </a:r>
          <a:endParaRPr lang="en-US" sz="1400" b="1" dirty="0">
            <a:latin typeface="Lato"/>
          </a:endParaRPr>
        </a:p>
      </dgm:t>
    </dgm:pt>
    <dgm:pt modelId="{7CC35431-E656-4DCA-8001-3F53F6FCF83A}" type="parTrans" cxnId="{B4F93E90-D6BD-4DAE-A1BB-D70857DAE7F7}">
      <dgm:prSet/>
      <dgm:spPr/>
      <dgm:t>
        <a:bodyPr/>
        <a:lstStyle/>
        <a:p>
          <a:endParaRPr lang="en-US"/>
        </a:p>
      </dgm:t>
    </dgm:pt>
    <dgm:pt modelId="{A1B130AB-E57A-4051-B28B-7458F3639EB8}" type="sibTrans" cxnId="{B4F93E90-D6BD-4DAE-A1BB-D70857DAE7F7}">
      <dgm:prSet/>
      <dgm:spPr/>
      <dgm:t>
        <a:bodyPr/>
        <a:lstStyle/>
        <a:p>
          <a:endParaRPr lang="en-US"/>
        </a:p>
      </dgm:t>
    </dgm:pt>
    <dgm:pt modelId="{8ADF82D5-EC23-44F2-AFAD-FC567F33CA24}">
      <dgm:prSet phldrT="[Text]"/>
      <dgm:spPr/>
      <dgm:t>
        <a:bodyPr/>
        <a:lstStyle/>
        <a:p>
          <a:endParaRPr lang="en-US" sz="2000" b="1" dirty="0"/>
        </a:p>
      </dgm:t>
    </dgm:pt>
    <dgm:pt modelId="{A39F943A-D635-404A-A511-815D2F45D0A1}" type="parTrans" cxnId="{6B6EE6E2-85AB-4A97-91E6-ECB2F348C58E}">
      <dgm:prSet/>
      <dgm:spPr/>
      <dgm:t>
        <a:bodyPr/>
        <a:lstStyle/>
        <a:p>
          <a:endParaRPr lang="en-US"/>
        </a:p>
      </dgm:t>
    </dgm:pt>
    <dgm:pt modelId="{B7752A5E-E5FB-45E9-AC4E-1A3B38C86690}" type="sibTrans" cxnId="{6B6EE6E2-85AB-4A97-91E6-ECB2F348C58E}">
      <dgm:prSet/>
      <dgm:spPr/>
      <dgm:t>
        <a:bodyPr/>
        <a:lstStyle/>
        <a:p>
          <a:endParaRPr lang="en-US"/>
        </a:p>
      </dgm:t>
    </dgm:pt>
    <dgm:pt modelId="{27DB2337-BE25-4D0C-90BD-983A103C2B34}">
      <dgm:prSet phldrT="[Text]" custT="1"/>
      <dgm:spPr/>
      <dgm:t>
        <a:bodyPr/>
        <a:lstStyle/>
        <a:p>
          <a:r>
            <a:rPr lang="en-US" sz="1600" b="1" dirty="0" smtClean="0">
              <a:latin typeface="Lato"/>
            </a:rPr>
            <a:t>Delivery System Executives &amp; Managers</a:t>
          </a:r>
          <a:endParaRPr lang="en-US" sz="1600" b="1" dirty="0">
            <a:latin typeface="Lato"/>
          </a:endParaRPr>
        </a:p>
      </dgm:t>
    </dgm:pt>
    <dgm:pt modelId="{8FEA3FCD-DE39-48C0-92C7-B97A6316F617}" type="parTrans" cxnId="{80DE222B-07F8-4CB7-9C59-1CFE12733AB4}">
      <dgm:prSet/>
      <dgm:spPr/>
      <dgm:t>
        <a:bodyPr/>
        <a:lstStyle/>
        <a:p>
          <a:endParaRPr lang="en-US"/>
        </a:p>
      </dgm:t>
    </dgm:pt>
    <dgm:pt modelId="{D9CEFCC9-3F96-4DDE-A136-D979B7547310}" type="sibTrans" cxnId="{80DE222B-07F8-4CB7-9C59-1CFE12733AB4}">
      <dgm:prSet/>
      <dgm:spPr/>
      <dgm:t>
        <a:bodyPr/>
        <a:lstStyle/>
        <a:p>
          <a:endParaRPr lang="en-US"/>
        </a:p>
      </dgm:t>
    </dgm:pt>
    <dgm:pt modelId="{9F7AA695-D5B1-4543-BF02-786B0C35368F}">
      <dgm:prSet phldrT="[Text]" custT="1"/>
      <dgm:spPr/>
      <dgm:t>
        <a:bodyPr/>
        <a:lstStyle/>
        <a:p>
          <a:r>
            <a:rPr lang="en-US" sz="1600" b="1" dirty="0" smtClean="0">
              <a:latin typeface="Lato"/>
            </a:rPr>
            <a:t>Hospitals</a:t>
          </a:r>
          <a:endParaRPr lang="en-US" sz="1600" b="1" dirty="0">
            <a:latin typeface="Lato"/>
          </a:endParaRPr>
        </a:p>
      </dgm:t>
    </dgm:pt>
    <dgm:pt modelId="{48BC9A6D-1E8F-491E-9CDD-03A6C79F2CB2}" type="parTrans" cxnId="{48BF23F9-2F5C-44CB-A46A-122227791868}">
      <dgm:prSet/>
      <dgm:spPr/>
      <dgm:t>
        <a:bodyPr/>
        <a:lstStyle/>
        <a:p>
          <a:endParaRPr lang="en-US"/>
        </a:p>
      </dgm:t>
    </dgm:pt>
    <dgm:pt modelId="{7A4E7EE4-2251-4D23-9B35-9670C23E3196}" type="sibTrans" cxnId="{48BF23F9-2F5C-44CB-A46A-122227791868}">
      <dgm:prSet/>
      <dgm:spPr/>
      <dgm:t>
        <a:bodyPr/>
        <a:lstStyle/>
        <a:p>
          <a:endParaRPr lang="en-US"/>
        </a:p>
      </dgm:t>
    </dgm:pt>
    <dgm:pt modelId="{AA5414B9-5EFA-4DD9-8C4D-3FF87D5A1B52}">
      <dgm:prSet phldrT="[Text]" custT="1"/>
      <dgm:spPr/>
      <dgm:t>
        <a:bodyPr/>
        <a:lstStyle/>
        <a:p>
          <a:endParaRPr lang="en-US" sz="1800" b="1" dirty="0">
            <a:latin typeface="Lato"/>
          </a:endParaRPr>
        </a:p>
      </dgm:t>
    </dgm:pt>
    <dgm:pt modelId="{54FFB7F0-4EA9-4EF5-AEE8-B0F361B4FF75}" type="sibTrans" cxnId="{5E5AA0B8-31C5-4D46-9FE0-0A8F2F494702}">
      <dgm:prSet/>
      <dgm:spPr/>
      <dgm:t>
        <a:bodyPr/>
        <a:lstStyle/>
        <a:p>
          <a:endParaRPr lang="en-US"/>
        </a:p>
      </dgm:t>
    </dgm:pt>
    <dgm:pt modelId="{0503C6D3-9B5B-40F3-899A-C1B79DAA2897}" type="parTrans" cxnId="{5E5AA0B8-31C5-4D46-9FE0-0A8F2F494702}">
      <dgm:prSet/>
      <dgm:spPr/>
      <dgm:t>
        <a:bodyPr/>
        <a:lstStyle/>
        <a:p>
          <a:endParaRPr lang="en-US"/>
        </a:p>
      </dgm:t>
    </dgm:pt>
    <dgm:pt modelId="{70FEE5DB-BE7D-4316-9E20-C97FF83CAC5A}" type="pres">
      <dgm:prSet presAssocID="{B8545684-4D97-455A-BBD4-AA22F774AA7D}" presName="composite" presStyleCnt="0">
        <dgm:presLayoutVars>
          <dgm:chMax val="1"/>
          <dgm:dir/>
          <dgm:resizeHandles val="exact"/>
        </dgm:presLayoutVars>
      </dgm:prSet>
      <dgm:spPr/>
      <dgm:t>
        <a:bodyPr/>
        <a:lstStyle/>
        <a:p>
          <a:endParaRPr lang="en-US"/>
        </a:p>
      </dgm:t>
    </dgm:pt>
    <dgm:pt modelId="{2FCA4318-AF6E-4F29-BBB0-E5FEF34AB25C}" type="pres">
      <dgm:prSet presAssocID="{B8545684-4D97-455A-BBD4-AA22F774AA7D}" presName="radial" presStyleCnt="0">
        <dgm:presLayoutVars>
          <dgm:animLvl val="ctr"/>
        </dgm:presLayoutVars>
      </dgm:prSet>
      <dgm:spPr/>
      <dgm:t>
        <a:bodyPr/>
        <a:lstStyle/>
        <a:p>
          <a:endParaRPr lang="en-US"/>
        </a:p>
      </dgm:t>
    </dgm:pt>
    <dgm:pt modelId="{DD92472C-574F-4D21-AB5B-20FD82178CD0}" type="pres">
      <dgm:prSet presAssocID="{AA5414B9-5EFA-4DD9-8C4D-3FF87D5A1B52}" presName="centerShape" presStyleLbl="vennNode1" presStyleIdx="0" presStyleCnt="9"/>
      <dgm:spPr/>
      <dgm:t>
        <a:bodyPr/>
        <a:lstStyle/>
        <a:p>
          <a:endParaRPr lang="en-US"/>
        </a:p>
      </dgm:t>
    </dgm:pt>
    <dgm:pt modelId="{E4E401A3-5B3F-4B77-B136-57C1A8D9C4D8}" type="pres">
      <dgm:prSet presAssocID="{9F7AA695-D5B1-4543-BF02-786B0C35368F}" presName="node" presStyleLbl="vennNode1" presStyleIdx="1" presStyleCnt="9" custScaleX="113291" custScaleY="115015">
        <dgm:presLayoutVars>
          <dgm:bulletEnabled val="1"/>
        </dgm:presLayoutVars>
      </dgm:prSet>
      <dgm:spPr/>
      <dgm:t>
        <a:bodyPr/>
        <a:lstStyle/>
        <a:p>
          <a:endParaRPr lang="en-US"/>
        </a:p>
      </dgm:t>
    </dgm:pt>
    <dgm:pt modelId="{D74FA13A-20C5-413B-BB99-8F6C47180A59}" type="pres">
      <dgm:prSet presAssocID="{9C489302-A904-4A67-BD2C-532D48EA0A79}" presName="node" presStyleLbl="vennNode1" presStyleIdx="2" presStyleCnt="9" custScaleX="121000" custScaleY="121000">
        <dgm:presLayoutVars>
          <dgm:bulletEnabled val="1"/>
        </dgm:presLayoutVars>
      </dgm:prSet>
      <dgm:spPr/>
      <dgm:t>
        <a:bodyPr/>
        <a:lstStyle/>
        <a:p>
          <a:endParaRPr lang="en-US"/>
        </a:p>
      </dgm:t>
    </dgm:pt>
    <dgm:pt modelId="{2733A1ED-3B2B-47A5-99EE-138EDD12E82F}" type="pres">
      <dgm:prSet presAssocID="{5B18E6A4-9612-4A16-A9BE-8C8E165BB38D}" presName="node" presStyleLbl="vennNode1" presStyleIdx="3" presStyleCnt="9" custScaleX="125178" custScaleY="121000">
        <dgm:presLayoutVars>
          <dgm:bulletEnabled val="1"/>
        </dgm:presLayoutVars>
      </dgm:prSet>
      <dgm:spPr/>
      <dgm:t>
        <a:bodyPr/>
        <a:lstStyle/>
        <a:p>
          <a:endParaRPr lang="en-US"/>
        </a:p>
      </dgm:t>
    </dgm:pt>
    <dgm:pt modelId="{D5C08660-9BEF-4B22-8947-98355FFDA5B9}" type="pres">
      <dgm:prSet presAssocID="{0CC5C71E-DEA7-4716-ABA6-E2EF1B5883C7}" presName="node" presStyleLbl="vennNode1" presStyleIdx="4" presStyleCnt="9" custScaleX="121000" custScaleY="121000" custRadScaleRad="101394" custRadScaleInc="-2143">
        <dgm:presLayoutVars>
          <dgm:bulletEnabled val="1"/>
        </dgm:presLayoutVars>
      </dgm:prSet>
      <dgm:spPr/>
      <dgm:t>
        <a:bodyPr/>
        <a:lstStyle/>
        <a:p>
          <a:endParaRPr lang="en-US"/>
        </a:p>
      </dgm:t>
    </dgm:pt>
    <dgm:pt modelId="{6A64B787-109F-4612-BE4E-24D6A171E43F}" type="pres">
      <dgm:prSet presAssocID="{27DB2337-BE25-4D0C-90BD-983A103C2B34}" presName="node" presStyleLbl="vennNode1" presStyleIdx="5" presStyleCnt="9" custScaleX="121000" custScaleY="121000">
        <dgm:presLayoutVars>
          <dgm:bulletEnabled val="1"/>
        </dgm:presLayoutVars>
      </dgm:prSet>
      <dgm:spPr/>
      <dgm:t>
        <a:bodyPr/>
        <a:lstStyle/>
        <a:p>
          <a:endParaRPr lang="en-US"/>
        </a:p>
      </dgm:t>
    </dgm:pt>
    <dgm:pt modelId="{C4737904-080B-48B6-968F-03E1A017FF29}" type="pres">
      <dgm:prSet presAssocID="{A91D9D02-123F-4E49-80C4-6F32111C2215}" presName="node" presStyleLbl="vennNode1" presStyleIdx="6" presStyleCnt="9" custScaleX="121000" custScaleY="121000">
        <dgm:presLayoutVars>
          <dgm:bulletEnabled val="1"/>
        </dgm:presLayoutVars>
      </dgm:prSet>
      <dgm:spPr/>
      <dgm:t>
        <a:bodyPr/>
        <a:lstStyle/>
        <a:p>
          <a:endParaRPr lang="en-US"/>
        </a:p>
      </dgm:t>
    </dgm:pt>
    <dgm:pt modelId="{FCE6BD6B-6013-4E56-B6B4-FE3DF2A8DD9B}" type="pres">
      <dgm:prSet presAssocID="{1D9D24F3-874F-4454-B149-3930121F49EB}" presName="node" presStyleLbl="vennNode1" presStyleIdx="7" presStyleCnt="9" custScaleX="121000" custScaleY="121000">
        <dgm:presLayoutVars>
          <dgm:bulletEnabled val="1"/>
        </dgm:presLayoutVars>
      </dgm:prSet>
      <dgm:spPr/>
      <dgm:t>
        <a:bodyPr/>
        <a:lstStyle/>
        <a:p>
          <a:endParaRPr lang="en-US"/>
        </a:p>
      </dgm:t>
    </dgm:pt>
    <dgm:pt modelId="{5AF2F874-CD55-402C-AA1A-7312EC0A61D4}" type="pres">
      <dgm:prSet presAssocID="{F50000D4-B80C-4353-A94F-D74ADE104BD3}" presName="node" presStyleLbl="vennNode1" presStyleIdx="8" presStyleCnt="9" custScaleX="121000" custScaleY="121000">
        <dgm:presLayoutVars>
          <dgm:bulletEnabled val="1"/>
        </dgm:presLayoutVars>
      </dgm:prSet>
      <dgm:spPr/>
      <dgm:t>
        <a:bodyPr/>
        <a:lstStyle/>
        <a:p>
          <a:endParaRPr lang="en-US"/>
        </a:p>
      </dgm:t>
    </dgm:pt>
  </dgm:ptLst>
  <dgm:cxnLst>
    <dgm:cxn modelId="{B4F93E90-D6BD-4DAE-A1BB-D70857DAE7F7}" srcId="{AA5414B9-5EFA-4DD9-8C4D-3FF87D5A1B52}" destId="{F50000D4-B80C-4353-A94F-D74ADE104BD3}" srcOrd="7" destOrd="0" parTransId="{7CC35431-E656-4DCA-8001-3F53F6FCF83A}" sibTransId="{A1B130AB-E57A-4051-B28B-7458F3639EB8}"/>
    <dgm:cxn modelId="{2ACE73DD-53AE-4871-92EA-454BFA8D3509}" type="presOf" srcId="{9C489302-A904-4A67-BD2C-532D48EA0A79}" destId="{D74FA13A-20C5-413B-BB99-8F6C47180A59}" srcOrd="0" destOrd="0" presId="urn:microsoft.com/office/officeart/2005/8/layout/radial3"/>
    <dgm:cxn modelId="{B3579996-16B3-4686-8A4F-AE241B60B2E3}" type="presOf" srcId="{F50000D4-B80C-4353-A94F-D74ADE104BD3}" destId="{5AF2F874-CD55-402C-AA1A-7312EC0A61D4}" srcOrd="0" destOrd="0" presId="urn:microsoft.com/office/officeart/2005/8/layout/radial3"/>
    <dgm:cxn modelId="{E40DEF6D-1FDC-45CB-A30F-6290D27B8996}" type="presOf" srcId="{1D9D24F3-874F-4454-B149-3930121F49EB}" destId="{FCE6BD6B-6013-4E56-B6B4-FE3DF2A8DD9B}" srcOrd="0" destOrd="0" presId="urn:microsoft.com/office/officeart/2005/8/layout/radial3"/>
    <dgm:cxn modelId="{80DE222B-07F8-4CB7-9C59-1CFE12733AB4}" srcId="{AA5414B9-5EFA-4DD9-8C4D-3FF87D5A1B52}" destId="{27DB2337-BE25-4D0C-90BD-983A103C2B34}" srcOrd="4" destOrd="0" parTransId="{8FEA3FCD-DE39-48C0-92C7-B97A6316F617}" sibTransId="{D9CEFCC9-3F96-4DDE-A136-D979B7547310}"/>
    <dgm:cxn modelId="{20D01E90-F083-4EB4-96E2-EA1EE1C9C1A7}" type="presOf" srcId="{AA5414B9-5EFA-4DD9-8C4D-3FF87D5A1B52}" destId="{DD92472C-574F-4D21-AB5B-20FD82178CD0}" srcOrd="0" destOrd="0" presId="urn:microsoft.com/office/officeart/2005/8/layout/radial3"/>
    <dgm:cxn modelId="{17CB2239-D2E2-4ED3-A558-2F3DB7E33613}" srcId="{AA5414B9-5EFA-4DD9-8C4D-3FF87D5A1B52}" destId="{0CC5C71E-DEA7-4716-ABA6-E2EF1B5883C7}" srcOrd="3" destOrd="0" parTransId="{2495AF22-4A1E-437B-BB4B-B3CB0CBEC7CF}" sibTransId="{8C7260DD-B0DD-41C1-B79F-6432C0203C37}"/>
    <dgm:cxn modelId="{18BC19C1-336E-4D34-A765-08D396C0E921}" srcId="{AA5414B9-5EFA-4DD9-8C4D-3FF87D5A1B52}" destId="{1D9D24F3-874F-4454-B149-3930121F49EB}" srcOrd="6" destOrd="0" parTransId="{E010AC2A-F475-461E-BC4C-84BD8831B943}" sibTransId="{51890822-3EA2-453D-A1FA-F92E61FFB5E0}"/>
    <dgm:cxn modelId="{58F603AD-2A33-4909-AF72-C102CF67AF8F}" type="presOf" srcId="{0CC5C71E-DEA7-4716-ABA6-E2EF1B5883C7}" destId="{D5C08660-9BEF-4B22-8947-98355FFDA5B9}" srcOrd="0" destOrd="0" presId="urn:microsoft.com/office/officeart/2005/8/layout/radial3"/>
    <dgm:cxn modelId="{068B2260-73CC-43A5-8592-9104220C2550}" srcId="{AA5414B9-5EFA-4DD9-8C4D-3FF87D5A1B52}" destId="{9C489302-A904-4A67-BD2C-532D48EA0A79}" srcOrd="1" destOrd="0" parTransId="{F6B5CD7C-7AEC-4917-B41B-0A0595CEF06E}" sibTransId="{03574880-7D13-4B13-8699-A0F5FDF9429A}"/>
    <dgm:cxn modelId="{BA4F56F8-B862-4C4C-9786-B7101D52A46B}" type="presOf" srcId="{5B18E6A4-9612-4A16-A9BE-8C8E165BB38D}" destId="{2733A1ED-3B2B-47A5-99EE-138EDD12E82F}" srcOrd="0" destOrd="0" presId="urn:microsoft.com/office/officeart/2005/8/layout/radial3"/>
    <dgm:cxn modelId="{48BF23F9-2F5C-44CB-A46A-122227791868}" srcId="{AA5414B9-5EFA-4DD9-8C4D-3FF87D5A1B52}" destId="{9F7AA695-D5B1-4543-BF02-786B0C35368F}" srcOrd="0" destOrd="0" parTransId="{48BC9A6D-1E8F-491E-9CDD-03A6C79F2CB2}" sibTransId="{7A4E7EE4-2251-4D23-9B35-9670C23E3196}"/>
    <dgm:cxn modelId="{3543B115-80F9-448A-BD01-0FB9B5CFD885}" type="presOf" srcId="{B8545684-4D97-455A-BBD4-AA22F774AA7D}" destId="{70FEE5DB-BE7D-4316-9E20-C97FF83CAC5A}" srcOrd="0" destOrd="0" presId="urn:microsoft.com/office/officeart/2005/8/layout/radial3"/>
    <dgm:cxn modelId="{E49D27B8-5ECD-498A-8E40-BB3ABC325B41}" type="presOf" srcId="{9F7AA695-D5B1-4543-BF02-786B0C35368F}" destId="{E4E401A3-5B3F-4B77-B136-57C1A8D9C4D8}" srcOrd="0" destOrd="0" presId="urn:microsoft.com/office/officeart/2005/8/layout/radial3"/>
    <dgm:cxn modelId="{5E5AA0B8-31C5-4D46-9FE0-0A8F2F494702}" srcId="{B8545684-4D97-455A-BBD4-AA22F774AA7D}" destId="{AA5414B9-5EFA-4DD9-8C4D-3FF87D5A1B52}" srcOrd="0" destOrd="0" parTransId="{0503C6D3-9B5B-40F3-899A-C1B79DAA2897}" sibTransId="{54FFB7F0-4EA9-4EF5-AEE8-B0F361B4FF75}"/>
    <dgm:cxn modelId="{6E2217DC-42A6-48B3-81C5-60FAB56B836E}" srcId="{AA5414B9-5EFA-4DD9-8C4D-3FF87D5A1B52}" destId="{A91D9D02-123F-4E49-80C4-6F32111C2215}" srcOrd="5" destOrd="0" parTransId="{61A50CE2-ED82-4180-A376-BA1ECD76B59B}" sibTransId="{9C0DF2C7-7422-458C-B9A9-586CC25D5EB4}"/>
    <dgm:cxn modelId="{5CAA5559-32A7-4DA2-AB3B-86A9CD5ABB4D}" type="presOf" srcId="{27DB2337-BE25-4D0C-90BD-983A103C2B34}" destId="{6A64B787-109F-4612-BE4E-24D6A171E43F}" srcOrd="0" destOrd="0" presId="urn:microsoft.com/office/officeart/2005/8/layout/radial3"/>
    <dgm:cxn modelId="{9587BD23-1901-4191-B65D-E72AF264738D}" type="presOf" srcId="{A91D9D02-123F-4E49-80C4-6F32111C2215}" destId="{C4737904-080B-48B6-968F-03E1A017FF29}" srcOrd="0" destOrd="0" presId="urn:microsoft.com/office/officeart/2005/8/layout/radial3"/>
    <dgm:cxn modelId="{6B6EE6E2-85AB-4A97-91E6-ECB2F348C58E}" srcId="{B8545684-4D97-455A-BBD4-AA22F774AA7D}" destId="{8ADF82D5-EC23-44F2-AFAD-FC567F33CA24}" srcOrd="1" destOrd="0" parTransId="{A39F943A-D635-404A-A511-815D2F45D0A1}" sibTransId="{B7752A5E-E5FB-45E9-AC4E-1A3B38C86690}"/>
    <dgm:cxn modelId="{5CE89DF7-BD36-4AD5-8274-681981CF209D}" srcId="{AA5414B9-5EFA-4DD9-8C4D-3FF87D5A1B52}" destId="{5B18E6A4-9612-4A16-A9BE-8C8E165BB38D}" srcOrd="2" destOrd="0" parTransId="{D45FEEC4-C660-4B95-B8BD-7D976F9319AE}" sibTransId="{DA02B081-6D81-44AD-ADA7-0E1EC415D3FC}"/>
    <dgm:cxn modelId="{21B78375-632D-42FF-919E-298DDA1ADF06}" type="presParOf" srcId="{70FEE5DB-BE7D-4316-9E20-C97FF83CAC5A}" destId="{2FCA4318-AF6E-4F29-BBB0-E5FEF34AB25C}" srcOrd="0" destOrd="0" presId="urn:microsoft.com/office/officeart/2005/8/layout/radial3"/>
    <dgm:cxn modelId="{8430CDCE-E453-4DA8-90E8-22722A45F885}" type="presParOf" srcId="{2FCA4318-AF6E-4F29-BBB0-E5FEF34AB25C}" destId="{DD92472C-574F-4D21-AB5B-20FD82178CD0}" srcOrd="0" destOrd="0" presId="urn:microsoft.com/office/officeart/2005/8/layout/radial3"/>
    <dgm:cxn modelId="{EF519D92-5F00-4914-BFDF-C83232866E5F}" type="presParOf" srcId="{2FCA4318-AF6E-4F29-BBB0-E5FEF34AB25C}" destId="{E4E401A3-5B3F-4B77-B136-57C1A8D9C4D8}" srcOrd="1" destOrd="0" presId="urn:microsoft.com/office/officeart/2005/8/layout/radial3"/>
    <dgm:cxn modelId="{30A48C7A-0C66-45FD-9904-6E840F1BEAAE}" type="presParOf" srcId="{2FCA4318-AF6E-4F29-BBB0-E5FEF34AB25C}" destId="{D74FA13A-20C5-413B-BB99-8F6C47180A59}" srcOrd="2" destOrd="0" presId="urn:microsoft.com/office/officeart/2005/8/layout/radial3"/>
    <dgm:cxn modelId="{D08A6762-2340-497A-BB5E-170BFBC296F6}" type="presParOf" srcId="{2FCA4318-AF6E-4F29-BBB0-E5FEF34AB25C}" destId="{2733A1ED-3B2B-47A5-99EE-138EDD12E82F}" srcOrd="3" destOrd="0" presId="urn:microsoft.com/office/officeart/2005/8/layout/radial3"/>
    <dgm:cxn modelId="{B6E77122-3409-4611-98F5-F5C612C2C560}" type="presParOf" srcId="{2FCA4318-AF6E-4F29-BBB0-E5FEF34AB25C}" destId="{D5C08660-9BEF-4B22-8947-98355FFDA5B9}" srcOrd="4" destOrd="0" presId="urn:microsoft.com/office/officeart/2005/8/layout/radial3"/>
    <dgm:cxn modelId="{2B2C6E60-C0BC-49FE-BF1D-16E4B55CEA1C}" type="presParOf" srcId="{2FCA4318-AF6E-4F29-BBB0-E5FEF34AB25C}" destId="{6A64B787-109F-4612-BE4E-24D6A171E43F}" srcOrd="5" destOrd="0" presId="urn:microsoft.com/office/officeart/2005/8/layout/radial3"/>
    <dgm:cxn modelId="{348314D2-BB65-496B-B9F8-00FBDBC86A94}" type="presParOf" srcId="{2FCA4318-AF6E-4F29-BBB0-E5FEF34AB25C}" destId="{C4737904-080B-48B6-968F-03E1A017FF29}" srcOrd="6" destOrd="0" presId="urn:microsoft.com/office/officeart/2005/8/layout/radial3"/>
    <dgm:cxn modelId="{BFDAB10B-8610-4570-9755-AC2B78E7A9EA}" type="presParOf" srcId="{2FCA4318-AF6E-4F29-BBB0-E5FEF34AB25C}" destId="{FCE6BD6B-6013-4E56-B6B4-FE3DF2A8DD9B}" srcOrd="7" destOrd="0" presId="urn:microsoft.com/office/officeart/2005/8/layout/radial3"/>
    <dgm:cxn modelId="{496DB51C-C792-4F41-AED5-DB1EDFF98FAB}" type="presParOf" srcId="{2FCA4318-AF6E-4F29-BBB0-E5FEF34AB25C}" destId="{5AF2F874-CD55-402C-AA1A-7312EC0A61D4}"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2472C-574F-4D21-AB5B-20FD82178CD0}">
      <dsp:nvSpPr>
        <dsp:cNvPr id="0" name=""/>
        <dsp:cNvSpPr/>
      </dsp:nvSpPr>
      <dsp:spPr>
        <a:xfrm>
          <a:off x="3130582" y="1123888"/>
          <a:ext cx="2853035" cy="285303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latin typeface="Lato"/>
          </a:endParaRPr>
        </a:p>
      </dsp:txBody>
      <dsp:txXfrm>
        <a:off x="3548399" y="1541705"/>
        <a:ext cx="2017401" cy="2017401"/>
      </dsp:txXfrm>
    </dsp:sp>
    <dsp:sp modelId="{E4E401A3-5B3F-4B77-B136-57C1A8D9C4D8}">
      <dsp:nvSpPr>
        <dsp:cNvPr id="0" name=""/>
        <dsp:cNvSpPr/>
      </dsp:nvSpPr>
      <dsp:spPr>
        <a:xfrm>
          <a:off x="3749042" y="-127930"/>
          <a:ext cx="1616116" cy="164070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Lato"/>
            </a:rPr>
            <a:t>Hospitals</a:t>
          </a:r>
          <a:endParaRPr lang="en-US" sz="1600" b="1" kern="1200" dirty="0">
            <a:latin typeface="Lato"/>
          </a:endParaRPr>
        </a:p>
      </dsp:txBody>
      <dsp:txXfrm>
        <a:off x="3985717" y="112346"/>
        <a:ext cx="1142766" cy="1160157"/>
      </dsp:txXfrm>
    </dsp:sp>
    <dsp:sp modelId="{D74FA13A-20C5-413B-BB99-8F6C47180A59}">
      <dsp:nvSpPr>
        <dsp:cNvPr id="0" name=""/>
        <dsp:cNvSpPr/>
      </dsp:nvSpPr>
      <dsp:spPr>
        <a:xfrm>
          <a:off x="5007848" y="373570"/>
          <a:ext cx="17260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Lato"/>
            </a:rPr>
            <a:t>Health Plans</a:t>
          </a:r>
          <a:endParaRPr lang="en-US" sz="1800" b="1" kern="1200" dirty="0">
            <a:latin typeface="Lato"/>
          </a:endParaRPr>
        </a:p>
      </dsp:txBody>
      <dsp:txXfrm>
        <a:off x="5260627" y="626349"/>
        <a:ext cx="1220528" cy="1220528"/>
      </dsp:txXfrm>
    </dsp:sp>
    <dsp:sp modelId="{2733A1ED-3B2B-47A5-99EE-138EDD12E82F}">
      <dsp:nvSpPr>
        <dsp:cNvPr id="0" name=""/>
        <dsp:cNvSpPr/>
      </dsp:nvSpPr>
      <dsp:spPr>
        <a:xfrm>
          <a:off x="5522238" y="1687362"/>
          <a:ext cx="17856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Lato"/>
            </a:rPr>
            <a:t>Consumers</a:t>
          </a:r>
          <a:endParaRPr lang="en-US" sz="1700" b="1" kern="1200" dirty="0">
            <a:latin typeface="Lato"/>
          </a:endParaRPr>
        </a:p>
      </dsp:txBody>
      <dsp:txXfrm>
        <a:off x="5783746" y="1940141"/>
        <a:ext cx="1262670" cy="1220528"/>
      </dsp:txXfrm>
    </dsp:sp>
    <dsp:sp modelId="{D5C08660-9BEF-4B22-8947-98355FFDA5B9}">
      <dsp:nvSpPr>
        <dsp:cNvPr id="0" name=""/>
        <dsp:cNvSpPr/>
      </dsp:nvSpPr>
      <dsp:spPr>
        <a:xfrm>
          <a:off x="5048393" y="2996860"/>
          <a:ext cx="17260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Lato"/>
            </a:rPr>
            <a:t>Providers</a:t>
          </a:r>
          <a:endParaRPr lang="en-US" sz="1800" b="1" kern="1200" dirty="0">
            <a:latin typeface="Lato"/>
          </a:endParaRPr>
        </a:p>
      </dsp:txBody>
      <dsp:txXfrm>
        <a:off x="5301172" y="3249639"/>
        <a:ext cx="1220528" cy="1220528"/>
      </dsp:txXfrm>
    </dsp:sp>
    <dsp:sp modelId="{6A64B787-109F-4612-BE4E-24D6A171E43F}">
      <dsp:nvSpPr>
        <dsp:cNvPr id="0" name=""/>
        <dsp:cNvSpPr/>
      </dsp:nvSpPr>
      <dsp:spPr>
        <a:xfrm>
          <a:off x="3694056" y="3545344"/>
          <a:ext cx="17260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Lato"/>
            </a:rPr>
            <a:t>Delivery System Executives &amp; Managers</a:t>
          </a:r>
          <a:endParaRPr lang="en-US" sz="1600" b="1" kern="1200" dirty="0">
            <a:latin typeface="Lato"/>
          </a:endParaRPr>
        </a:p>
      </dsp:txBody>
      <dsp:txXfrm>
        <a:off x="3946835" y="3798123"/>
        <a:ext cx="1220528" cy="1220528"/>
      </dsp:txXfrm>
    </dsp:sp>
    <dsp:sp modelId="{C4737904-080B-48B6-968F-03E1A017FF29}">
      <dsp:nvSpPr>
        <dsp:cNvPr id="0" name=""/>
        <dsp:cNvSpPr/>
      </dsp:nvSpPr>
      <dsp:spPr>
        <a:xfrm>
          <a:off x="2380265" y="3001154"/>
          <a:ext cx="17260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Lato"/>
            </a:rPr>
            <a:t>Employers</a:t>
          </a:r>
          <a:endParaRPr lang="en-US" sz="1800" b="1" kern="1200" dirty="0">
            <a:latin typeface="Lato"/>
          </a:endParaRPr>
        </a:p>
      </dsp:txBody>
      <dsp:txXfrm>
        <a:off x="2633044" y="3253933"/>
        <a:ext cx="1220528" cy="1220528"/>
      </dsp:txXfrm>
    </dsp:sp>
    <dsp:sp modelId="{FCE6BD6B-6013-4E56-B6B4-FE3DF2A8DD9B}">
      <dsp:nvSpPr>
        <dsp:cNvPr id="0" name=""/>
        <dsp:cNvSpPr/>
      </dsp:nvSpPr>
      <dsp:spPr>
        <a:xfrm>
          <a:off x="1836074" y="1687362"/>
          <a:ext cx="17260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a:rPr>
            <a:t>Policymakers</a:t>
          </a:r>
          <a:endParaRPr lang="en-US" sz="1400" b="1" kern="1200" dirty="0">
            <a:latin typeface="Lato"/>
          </a:endParaRPr>
        </a:p>
      </dsp:txBody>
      <dsp:txXfrm>
        <a:off x="2088853" y="1940141"/>
        <a:ext cx="1220528" cy="1220528"/>
      </dsp:txXfrm>
    </dsp:sp>
    <dsp:sp modelId="{5AF2F874-CD55-402C-AA1A-7312EC0A61D4}">
      <dsp:nvSpPr>
        <dsp:cNvPr id="0" name=""/>
        <dsp:cNvSpPr/>
      </dsp:nvSpPr>
      <dsp:spPr>
        <a:xfrm>
          <a:off x="2380265" y="373570"/>
          <a:ext cx="1726086" cy="172608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Lato"/>
            </a:rPr>
            <a:t>Content Experts &amp; QI Professionals</a:t>
          </a:r>
          <a:endParaRPr lang="en-US" sz="1400" b="1" kern="1200" dirty="0">
            <a:latin typeface="Lato"/>
          </a:endParaRPr>
        </a:p>
      </dsp:txBody>
      <dsp:txXfrm>
        <a:off x="2633044" y="626349"/>
        <a:ext cx="1220528" cy="122052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2C94A-1227-4882-95BA-483450C8136A}" type="datetimeFigureOut">
              <a:rPr lang="en-US" smtClean="0"/>
              <a:t>5/3/2016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8F93E-5DC0-4AF2-9697-BA03C82C2D94}" type="slidenum">
              <a:rPr lang="en-US" smtClean="0"/>
              <a:t>‹#›</a:t>
            </a:fld>
            <a:endParaRPr lang="en-US"/>
          </a:p>
        </p:txBody>
      </p:sp>
    </p:spTree>
    <p:extLst>
      <p:ext uri="{BB962C8B-B14F-4D97-AF65-F5344CB8AC3E}">
        <p14:creationId xmlns:p14="http://schemas.microsoft.com/office/powerpoint/2010/main" val="36276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08F93E-5DC0-4AF2-9697-BA03C82C2D94}" type="slidenum">
              <a:rPr lang="en-US" smtClean="0"/>
              <a:t>1</a:t>
            </a:fld>
            <a:endParaRPr lang="en-US"/>
          </a:p>
        </p:txBody>
      </p:sp>
    </p:spTree>
    <p:extLst>
      <p:ext uri="{BB962C8B-B14F-4D97-AF65-F5344CB8AC3E}">
        <p14:creationId xmlns:p14="http://schemas.microsoft.com/office/powerpoint/2010/main" val="135844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08F93E-5DC0-4AF2-9697-BA03C82C2D94}" type="slidenum">
              <a:rPr lang="en-US" smtClean="0"/>
              <a:t>2</a:t>
            </a:fld>
            <a:endParaRPr lang="en-US"/>
          </a:p>
        </p:txBody>
      </p:sp>
    </p:spTree>
    <p:extLst>
      <p:ext uri="{BB962C8B-B14F-4D97-AF65-F5344CB8AC3E}">
        <p14:creationId xmlns:p14="http://schemas.microsoft.com/office/powerpoint/2010/main" val="384623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DC3331-A5B5-40A0-9235-D4F5B386408D}"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126065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C6B26-4A7E-41E0-A150-C8A97AF1B4A4}"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73609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C7DFA-B9CD-488D-A1B8-FC9F2E9245C5}"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1943600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57E139-DCF0-4A1E-8B88-F086A0F6EBA8}"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98820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DD40ED-50F3-473F-945A-8A91A61D1AC7}"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57890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6B275-2EF3-4EA6-A3A5-57F67C950DF1}"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33665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722DF8-95CE-42B5-BED5-79E9E6E193FE}" type="datetime1">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326795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448839-4D9A-433D-9C32-BACF958FBAE6}" type="datetime1">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65978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0608E5-A1D4-4E04-801C-8B9232DBE701}" type="datetime1">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126979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26937-3A26-46BF-A815-A2520D06F602}" type="datetime1">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182050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569A-824E-43E2-9B89-378EE060F518}" type="datetime1">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86202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0C40B8-743C-4FB2-9C1F-C395DDDC7577}"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75350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68451-41DB-4A1B-A447-FBECE4879D4B}" type="slidenum">
              <a:rPr lang="en-US" smtClean="0"/>
              <a:t>‹#›</a:t>
            </a:fld>
            <a:endParaRPr lang="en-US"/>
          </a:p>
        </p:txBody>
      </p:sp>
      <p:sp>
        <p:nvSpPr>
          <p:cNvPr id="5" name="Date Placeholder 4"/>
          <p:cNvSpPr>
            <a:spLocks noGrp="1"/>
          </p:cNvSpPr>
          <p:nvPr>
            <p:ph type="dt" sz="half" idx="10"/>
          </p:nvPr>
        </p:nvSpPr>
        <p:spPr/>
        <p:txBody>
          <a:bodyPr/>
          <a:lstStyle/>
          <a:p>
            <a:fld id="{2133B347-C979-4069-8B78-E5573BF9F4E5}" type="datetime1">
              <a:rPr lang="en-US" smtClean="0"/>
              <a:t>5/3/2016</a:t>
            </a:fld>
            <a:endParaRPr lang="en-US"/>
          </a:p>
        </p:txBody>
      </p:sp>
    </p:spTree>
    <p:extLst>
      <p:ext uri="{BB962C8B-B14F-4D97-AF65-F5344CB8AC3E}">
        <p14:creationId xmlns:p14="http://schemas.microsoft.com/office/powerpoint/2010/main" val="55516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84E01-835D-498B-B282-7A6E313FDC6B}"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37702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389CA-1A59-4402-A231-AB3DC0D6BFE4}"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6360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5F602-7797-4AD3-9E13-7270B328FB3F}"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553356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751CC-1F4F-4EED-AF0C-6DDB0AFDCCB6}"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4432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899388-9FC5-48E7-ABC0-1A2362D175B2}"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4124603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E21899-1247-4D4D-94D2-672637B9E897}"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411768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305EAB-1360-442B-8A6C-08D6F24C641D}"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334621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87246-534A-41A5-9D19-DC78C6069DA6}" type="datetime1">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243547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D3386D-0458-4FBC-BC8F-B6C341CEB7D4}" type="datetime1">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260549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65FF05-91F3-47F5-8D35-81BA5A01AC68}" type="datetime1">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68451-41DB-4A1B-A447-FBECE4879D4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5462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3D282E-36A5-45E6-9B2F-6BB110591C90}" type="datetime1">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68451-41DB-4A1B-A447-FBECE4879D4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109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7F4D8-55E8-4F5C-9844-84664F263682}" type="datetime1">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241546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A110E-B382-4F5C-BC03-2C95C7D30BD9}" type="datetime1">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18115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4D2FF-0A8B-4973-B784-6A96FCF20EB9}" type="datetime1">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68451-41DB-4A1B-A447-FBECE4879D4B}" type="slidenum">
              <a:rPr lang="en-US" smtClean="0"/>
              <a:t>‹#›</a:t>
            </a:fld>
            <a:endParaRPr lang="en-US"/>
          </a:p>
        </p:txBody>
      </p:sp>
    </p:spTree>
    <p:extLst>
      <p:ext uri="{BB962C8B-B14F-4D97-AF65-F5344CB8AC3E}">
        <p14:creationId xmlns:p14="http://schemas.microsoft.com/office/powerpoint/2010/main" val="168624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54E198E-E6CF-4AFE-B186-09541CBB2A98}" type="datetime1">
              <a:rPr lang="en-US" smtClean="0"/>
              <a:t>5/3/2016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F68451-41DB-4A1B-A447-FBECE4879D4B}" type="slidenum">
              <a:rPr lang="en-US" smtClean="0"/>
              <a:t>‹#›</a:t>
            </a:fld>
            <a:endParaRPr lang="en-US"/>
          </a:p>
        </p:txBody>
      </p:sp>
    </p:spTree>
    <p:extLst>
      <p:ext uri="{BB962C8B-B14F-4D97-AF65-F5344CB8AC3E}">
        <p14:creationId xmlns:p14="http://schemas.microsoft.com/office/powerpoint/2010/main" val="30671718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F8D5D5-6230-49D1-B57B-AF1DEB3D5915}" type="datetime1">
              <a:rPr lang="en-US" smtClean="0"/>
              <a:t>5/3/2016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F68451-41DB-4A1B-A447-FBECE4879D4B}" type="slidenum">
              <a:rPr lang="en-US" smtClean="0"/>
              <a:t>‹#›</a:t>
            </a:fld>
            <a:endParaRPr lang="en-US"/>
          </a:p>
        </p:txBody>
      </p:sp>
    </p:spTree>
    <p:extLst>
      <p:ext uri="{BB962C8B-B14F-4D97-AF65-F5344CB8AC3E}">
        <p14:creationId xmlns:p14="http://schemas.microsoft.com/office/powerpoint/2010/main" val="308218600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mylia.christensen@q-corp.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864580" y="1818456"/>
            <a:ext cx="6065138" cy="980742"/>
          </a:xfrm>
        </p:spPr>
        <p:txBody>
          <a:bodyPr>
            <a:normAutofit/>
          </a:bodyPr>
          <a:lstStyle/>
          <a:p>
            <a:r>
              <a:rPr lang="en-US" sz="5000" b="1" dirty="0" smtClean="0">
                <a:solidFill>
                  <a:srgbClr val="0079C2"/>
                </a:solidFill>
                <a:latin typeface="Lato"/>
              </a:rPr>
              <a:t>Health Datapalooza </a:t>
            </a:r>
            <a:endParaRPr lang="en-US" sz="5000" b="1" dirty="0">
              <a:solidFill>
                <a:srgbClr val="0079C2"/>
              </a:solidFill>
              <a:latin typeface="Lato"/>
            </a:endParaRPr>
          </a:p>
        </p:txBody>
      </p:sp>
      <p:pic>
        <p:nvPicPr>
          <p:cNvPr id="5" name="Picture 4" descr="QCORP-Color 2013.jpg"/>
          <p:cNvPicPr>
            <a:picLocks noChangeAspect="1"/>
          </p:cNvPicPr>
          <p:nvPr/>
        </p:nvPicPr>
        <p:blipFill>
          <a:blip r:embed="rId3" cstate="print"/>
          <a:stretch>
            <a:fillRect/>
          </a:stretch>
        </p:blipFill>
        <p:spPr>
          <a:xfrm>
            <a:off x="4788992" y="4707735"/>
            <a:ext cx="2614015" cy="914400"/>
          </a:xfrm>
          <a:prstGeom prst="rect">
            <a:avLst/>
          </a:prstGeom>
        </p:spPr>
      </p:pic>
      <p:sp>
        <p:nvSpPr>
          <p:cNvPr id="6" name="TextBox 5"/>
          <p:cNvSpPr txBox="1"/>
          <p:nvPr/>
        </p:nvSpPr>
        <p:spPr>
          <a:xfrm>
            <a:off x="1772313" y="2799198"/>
            <a:ext cx="7831667" cy="1384995"/>
          </a:xfrm>
          <a:prstGeom prst="rect">
            <a:avLst/>
          </a:prstGeom>
          <a:noFill/>
        </p:spPr>
        <p:txBody>
          <a:bodyPr wrap="square" rtlCol="0">
            <a:spAutoFit/>
          </a:bodyPr>
          <a:lstStyle/>
          <a:p>
            <a:pPr algn="ctr"/>
            <a:r>
              <a:rPr lang="en-US" sz="2800" dirty="0" smtClean="0">
                <a:solidFill>
                  <a:schemeClr val="bg2">
                    <a:lumMod val="50000"/>
                  </a:schemeClr>
                </a:solidFill>
              </a:rPr>
              <a:t>Mini Summits IV: Payer – How States and Others Are Using Medicare Data to Manage Populations</a:t>
            </a:r>
          </a:p>
          <a:p>
            <a:pPr algn="ctr"/>
            <a:r>
              <a:rPr lang="en-US" sz="2800" dirty="0" smtClean="0">
                <a:solidFill>
                  <a:schemeClr val="bg2">
                    <a:lumMod val="50000"/>
                  </a:schemeClr>
                </a:solidFill>
              </a:rPr>
              <a:t>May 10, 2016</a:t>
            </a:r>
            <a:endParaRPr lang="en-US" sz="2800" dirty="0">
              <a:solidFill>
                <a:schemeClr val="bg2">
                  <a:lumMod val="50000"/>
                </a:schemeClr>
              </a:solidFill>
            </a:endParaRPr>
          </a:p>
        </p:txBody>
      </p:sp>
      <p:sp>
        <p:nvSpPr>
          <p:cNvPr id="2" name="TextBox 1"/>
          <p:cNvSpPr txBox="1"/>
          <p:nvPr/>
        </p:nvSpPr>
        <p:spPr>
          <a:xfrm>
            <a:off x="139485" y="6044338"/>
            <a:ext cx="4649507" cy="400110"/>
          </a:xfrm>
          <a:prstGeom prst="rect">
            <a:avLst/>
          </a:prstGeom>
          <a:noFill/>
        </p:spPr>
        <p:txBody>
          <a:bodyPr wrap="square" rtlCol="0">
            <a:spAutoFit/>
          </a:bodyPr>
          <a:lstStyle/>
          <a:p>
            <a:r>
              <a:rPr lang="en-US" sz="2000" dirty="0" smtClean="0">
                <a:solidFill>
                  <a:srgbClr val="0070C0"/>
                </a:solidFill>
              </a:rPr>
              <a:t>Mylia Christensen, Executive Director</a:t>
            </a:r>
            <a:endParaRPr lang="en-US" sz="2000" dirty="0">
              <a:solidFill>
                <a:srgbClr val="0070C0"/>
              </a:solidFill>
            </a:endParaRPr>
          </a:p>
        </p:txBody>
      </p:sp>
    </p:spTree>
    <p:extLst>
      <p:ext uri="{BB962C8B-B14F-4D97-AF65-F5344CB8AC3E}">
        <p14:creationId xmlns:p14="http://schemas.microsoft.com/office/powerpoint/2010/main" val="36175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b="1" dirty="0" smtClean="0"/>
              <a:t>Q Corp Voluntary Claims Data Collaborative : </a:t>
            </a:r>
            <a:r>
              <a:rPr lang="en-US" b="1" dirty="0"/>
              <a:t>2006-2015</a:t>
            </a:r>
          </a:p>
        </p:txBody>
      </p:sp>
      <p:sp>
        <p:nvSpPr>
          <p:cNvPr id="5" name="Content Placeholder 2"/>
          <p:cNvSpPr txBox="1">
            <a:spLocks/>
          </p:cNvSpPr>
          <p:nvPr/>
        </p:nvSpPr>
        <p:spPr>
          <a:xfrm>
            <a:off x="768321" y="1499034"/>
            <a:ext cx="8309172" cy="4542329"/>
          </a:xfrm>
          <a:prstGeom prst="rect">
            <a:avLst/>
          </a:prstGeom>
        </p:spPr>
        <p:txBody>
          <a:bodyPr>
            <a:normAutofit/>
          </a:bodyPr>
          <a:lstStyle>
            <a:lvl1pPr marL="342900" indent="-342900" algn="l" defTabSz="914400" rtl="0" eaLnBrk="1" latinLnBrk="0" hangingPunct="1">
              <a:spcBef>
                <a:spcPct val="20000"/>
              </a:spcBef>
              <a:buClr>
                <a:srgbClr val="B4CD95"/>
              </a:buClr>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AFCE83"/>
              </a:buClr>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AFCE83"/>
              </a:buClr>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dirty="0" smtClean="0"/>
              <a:t>3.5 million unique Oregonians captured in claims 600+ million medical and pharmacy claims records</a:t>
            </a:r>
          </a:p>
          <a:p>
            <a:pPr>
              <a:buClr>
                <a:srgbClr val="0070C0"/>
              </a:buClr>
            </a:pPr>
            <a:r>
              <a:rPr lang="en-US" dirty="0" smtClean="0"/>
              <a:t>All providers in the directory are eligible to receive quality reports with patient-level information for follow-up</a:t>
            </a:r>
          </a:p>
          <a:p>
            <a:endParaRPr lang="en-US" dirty="0" smtClean="0"/>
          </a:p>
        </p:txBody>
      </p:sp>
      <p:pic>
        <p:nvPicPr>
          <p:cNvPr id="6" name="Picture 5" descr="QCORP-Color 2013.jpg"/>
          <p:cNvPicPr>
            <a:picLocks noChangeAspect="1"/>
          </p:cNvPicPr>
          <p:nvPr/>
        </p:nvPicPr>
        <p:blipFill>
          <a:blip r:embed="rId2" cstate="print"/>
          <a:stretch>
            <a:fillRect/>
          </a:stretch>
        </p:blipFill>
        <p:spPr>
          <a:xfrm>
            <a:off x="768321" y="6041363"/>
            <a:ext cx="1761532" cy="616196"/>
          </a:xfrm>
          <a:prstGeom prst="rect">
            <a:avLst/>
          </a:prstGeom>
        </p:spPr>
      </p:pic>
      <p:sp>
        <p:nvSpPr>
          <p:cNvPr id="7" name="TextBox 6"/>
          <p:cNvSpPr txBox="1"/>
          <p:nvPr/>
        </p:nvSpPr>
        <p:spPr>
          <a:xfrm>
            <a:off x="11470341" y="6347012"/>
            <a:ext cx="228600" cy="369332"/>
          </a:xfrm>
          <a:prstGeom prst="rect">
            <a:avLst/>
          </a:prstGeom>
          <a:noFill/>
          <a:ln>
            <a:noFill/>
          </a:ln>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1247369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a:t>Claims Data Summary: 2006-2015</a:t>
            </a:r>
          </a:p>
        </p:txBody>
      </p:sp>
      <p:sp>
        <p:nvSpPr>
          <p:cNvPr id="6" name="Content Placeholder 2"/>
          <p:cNvSpPr txBox="1">
            <a:spLocks/>
          </p:cNvSpPr>
          <p:nvPr/>
        </p:nvSpPr>
        <p:spPr>
          <a:xfrm>
            <a:off x="685800" y="1143000"/>
            <a:ext cx="9372600" cy="5176880"/>
          </a:xfrm>
          <a:prstGeom prst="rect">
            <a:avLst/>
          </a:prstGeom>
        </p:spPr>
        <p:txBody>
          <a:bodyPr>
            <a:normAutofit/>
          </a:bodyPr>
          <a:lstStyle>
            <a:lvl1pPr marL="342900" indent="-342900" algn="l" defTabSz="914400" rtl="0" eaLnBrk="1" latinLnBrk="0" hangingPunct="1">
              <a:spcBef>
                <a:spcPct val="20000"/>
              </a:spcBef>
              <a:buClr>
                <a:srgbClr val="B4CD95"/>
              </a:buClr>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AFCE83"/>
              </a:buClr>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AFCE83"/>
              </a:buClr>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dirty="0" smtClean="0">
                <a:cs typeface="Calibri" pitchFamily="34" charset="0"/>
              </a:rPr>
              <a:t>84% Fully Insured Commercial population</a:t>
            </a:r>
          </a:p>
          <a:p>
            <a:pPr>
              <a:buClr>
                <a:srgbClr val="0070C0"/>
              </a:buClr>
            </a:pPr>
            <a:r>
              <a:rPr lang="en-US" dirty="0" smtClean="0">
                <a:cs typeface="Calibri" pitchFamily="34" charset="0"/>
              </a:rPr>
              <a:t>33% Self Insured Commercial population</a:t>
            </a:r>
          </a:p>
          <a:p>
            <a:pPr>
              <a:buClr>
                <a:srgbClr val="0070C0"/>
              </a:buClr>
            </a:pPr>
            <a:r>
              <a:rPr lang="en-US" dirty="0" smtClean="0">
                <a:cs typeface="Calibri" pitchFamily="34" charset="0"/>
              </a:rPr>
              <a:t>100% Medicaid population </a:t>
            </a:r>
          </a:p>
          <a:p>
            <a:pPr>
              <a:buClr>
                <a:srgbClr val="0070C0"/>
              </a:buClr>
            </a:pPr>
            <a:r>
              <a:rPr lang="en-US" dirty="0" smtClean="0">
                <a:cs typeface="Calibri" pitchFamily="34" charset="0"/>
              </a:rPr>
              <a:t>90% Medicare</a:t>
            </a:r>
          </a:p>
          <a:p>
            <a:pPr lvl="1">
              <a:buClr>
                <a:srgbClr val="0070C0"/>
              </a:buClr>
            </a:pPr>
            <a:r>
              <a:rPr lang="en-US" dirty="0" smtClean="0">
                <a:cs typeface="Calibri" pitchFamily="34" charset="0"/>
              </a:rPr>
              <a:t>CMS “Qualified Entity” – Incorporated Medicare FFS Data Spring 2014</a:t>
            </a:r>
          </a:p>
        </p:txBody>
      </p:sp>
      <p:pic>
        <p:nvPicPr>
          <p:cNvPr id="5" name="Picture 4" descr="QCORP-Color 2013.jpg"/>
          <p:cNvPicPr>
            <a:picLocks noChangeAspect="1"/>
          </p:cNvPicPr>
          <p:nvPr/>
        </p:nvPicPr>
        <p:blipFill>
          <a:blip r:embed="rId2" cstate="print"/>
          <a:stretch>
            <a:fillRect/>
          </a:stretch>
        </p:blipFill>
        <p:spPr>
          <a:xfrm>
            <a:off x="768321" y="6041363"/>
            <a:ext cx="1761532" cy="616196"/>
          </a:xfrm>
          <a:prstGeom prst="rect">
            <a:avLst/>
          </a:prstGeom>
        </p:spPr>
      </p:pic>
      <p:sp>
        <p:nvSpPr>
          <p:cNvPr id="7" name="TextBox 6"/>
          <p:cNvSpPr txBox="1"/>
          <p:nvPr/>
        </p:nvSpPr>
        <p:spPr>
          <a:xfrm>
            <a:off x="11470341" y="6347012"/>
            <a:ext cx="520098" cy="369332"/>
          </a:xfrm>
          <a:prstGeom prst="rect">
            <a:avLst/>
          </a:prstGeom>
          <a:noFill/>
          <a:ln>
            <a:noFill/>
          </a:ln>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048204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648" y="332772"/>
            <a:ext cx="6026222" cy="5496529"/>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269" y="717037"/>
            <a:ext cx="2044906" cy="5112264"/>
          </a:xfrm>
          <a:prstGeom prst="rect">
            <a:avLst/>
          </a:prstGeom>
        </p:spPr>
      </p:pic>
      <p:pic>
        <p:nvPicPr>
          <p:cNvPr id="6" name="Picture 5" descr="QCORP-Color 2013.jpg"/>
          <p:cNvPicPr>
            <a:picLocks noChangeAspect="1"/>
          </p:cNvPicPr>
          <p:nvPr/>
        </p:nvPicPr>
        <p:blipFill>
          <a:blip r:embed="rId4" cstate="print"/>
          <a:stretch>
            <a:fillRect/>
          </a:stretch>
        </p:blipFill>
        <p:spPr>
          <a:xfrm>
            <a:off x="768321" y="6041363"/>
            <a:ext cx="1761532" cy="616196"/>
          </a:xfrm>
          <a:prstGeom prst="rect">
            <a:avLst/>
          </a:prstGeom>
        </p:spPr>
      </p:pic>
      <p:sp>
        <p:nvSpPr>
          <p:cNvPr id="7" name="TextBox 6"/>
          <p:cNvSpPr txBox="1"/>
          <p:nvPr/>
        </p:nvSpPr>
        <p:spPr>
          <a:xfrm>
            <a:off x="11470341" y="6347012"/>
            <a:ext cx="520098" cy="369332"/>
          </a:xfrm>
          <a:prstGeom prst="rect">
            <a:avLst/>
          </a:prstGeom>
          <a:noFill/>
          <a:ln>
            <a:noFill/>
          </a:ln>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326056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9082" y="200025"/>
            <a:ext cx="8839200" cy="1143000"/>
          </a:xfrm>
        </p:spPr>
        <p:txBody>
          <a:bodyPr>
            <a:noAutofit/>
          </a:bodyPr>
          <a:lstStyle/>
          <a:p>
            <a:r>
              <a:rPr lang="en-US" sz="4000" b="1" dirty="0" smtClean="0">
                <a:solidFill>
                  <a:srgbClr val="0079C2"/>
                </a:solidFill>
                <a:latin typeface="Calibri" panose="020F0502020204030204" pitchFamily="34" charset="0"/>
              </a:rPr>
              <a:t>Public Reports: Q Corp Consumer Friendly Website</a:t>
            </a:r>
            <a:endParaRPr lang="en-US" sz="4000" b="1" dirty="0">
              <a:solidFill>
                <a:srgbClr val="0079C2"/>
              </a:solidFill>
              <a:latin typeface="Calibri" panose="020F0502020204030204" pitchFamily="34" charset="0"/>
            </a:endParaRPr>
          </a:p>
        </p:txBody>
      </p:sp>
      <p:sp>
        <p:nvSpPr>
          <p:cNvPr id="6" name="Content Placeholder 5"/>
          <p:cNvSpPr>
            <a:spLocks noGrp="1"/>
          </p:cNvSpPr>
          <p:nvPr>
            <p:ph sz="quarter" idx="4294967295"/>
          </p:nvPr>
        </p:nvSpPr>
        <p:spPr>
          <a:xfrm>
            <a:off x="5238750" y="1085850"/>
            <a:ext cx="4495800" cy="4953000"/>
          </a:xfrm>
          <a:prstGeom prst="rect">
            <a:avLst/>
          </a:prstGeom>
        </p:spPr>
        <p:txBody>
          <a:bodyPr>
            <a:noAutofit/>
          </a:bodyPr>
          <a:lstStyle/>
          <a:p>
            <a:pPr lvl="0">
              <a:spcAft>
                <a:spcPts val="600"/>
              </a:spcAft>
              <a:buClr>
                <a:srgbClr val="0070C0"/>
              </a:buClr>
            </a:pPr>
            <a:r>
              <a:rPr lang="en-US" sz="2000" dirty="0" smtClean="0"/>
              <a:t>Improve health care quality in Oregon by providing information to help stakeholders make informed decisions.</a:t>
            </a:r>
          </a:p>
          <a:p>
            <a:pPr lvl="0">
              <a:spcAft>
                <a:spcPts val="600"/>
              </a:spcAft>
              <a:buClr>
                <a:srgbClr val="0070C0"/>
              </a:buClr>
            </a:pPr>
            <a:r>
              <a:rPr lang="en-US" sz="2000" dirty="0" smtClean="0"/>
              <a:t>Primary care measures include:</a:t>
            </a:r>
          </a:p>
          <a:p>
            <a:pPr lvl="1">
              <a:spcAft>
                <a:spcPts val="600"/>
              </a:spcAft>
              <a:buClr>
                <a:srgbClr val="0070C0"/>
              </a:buClr>
              <a:buFont typeface="Wingdings" panose="05000000000000000000" pitchFamily="2" charset="2"/>
              <a:buChar char="§"/>
            </a:pPr>
            <a:r>
              <a:rPr lang="en-US" sz="1600" dirty="0" smtClean="0"/>
              <a:t>Diabetes Care</a:t>
            </a:r>
          </a:p>
          <a:p>
            <a:pPr lvl="1">
              <a:spcAft>
                <a:spcPts val="600"/>
              </a:spcAft>
              <a:buClr>
                <a:srgbClr val="0070C0"/>
              </a:buClr>
              <a:buFont typeface="Wingdings" panose="05000000000000000000" pitchFamily="2" charset="2"/>
              <a:buChar char="§"/>
            </a:pPr>
            <a:r>
              <a:rPr lang="en-US" sz="1600" dirty="0" smtClean="0"/>
              <a:t>Asthma Care</a:t>
            </a:r>
          </a:p>
          <a:p>
            <a:pPr lvl="1">
              <a:spcAft>
                <a:spcPts val="600"/>
              </a:spcAft>
              <a:buClr>
                <a:srgbClr val="0070C0"/>
              </a:buClr>
              <a:buFont typeface="Wingdings" panose="05000000000000000000" pitchFamily="2" charset="2"/>
              <a:buChar char="§"/>
            </a:pPr>
            <a:r>
              <a:rPr lang="en-US" sz="1600" dirty="0" smtClean="0"/>
              <a:t>Heart Disease Care</a:t>
            </a:r>
          </a:p>
          <a:p>
            <a:pPr lvl="1">
              <a:spcAft>
                <a:spcPts val="600"/>
              </a:spcAft>
              <a:buClr>
                <a:srgbClr val="0070C0"/>
              </a:buClr>
              <a:buFont typeface="Wingdings" panose="05000000000000000000" pitchFamily="2" charset="2"/>
              <a:buChar char="§"/>
            </a:pPr>
            <a:r>
              <a:rPr lang="en-US" sz="1600" dirty="0" smtClean="0"/>
              <a:t>Women’s Preventive Care</a:t>
            </a:r>
          </a:p>
          <a:p>
            <a:pPr lvl="1">
              <a:spcAft>
                <a:spcPts val="600"/>
              </a:spcAft>
              <a:buClr>
                <a:srgbClr val="0070C0"/>
              </a:buClr>
              <a:buFont typeface="Wingdings" panose="05000000000000000000" pitchFamily="2" charset="2"/>
              <a:buChar char="§"/>
            </a:pPr>
            <a:r>
              <a:rPr lang="en-US" sz="1600" dirty="0" smtClean="0"/>
              <a:t>Pediatric Care</a:t>
            </a:r>
          </a:p>
          <a:p>
            <a:pPr lvl="1">
              <a:spcAft>
                <a:spcPts val="600"/>
              </a:spcAft>
              <a:buClr>
                <a:srgbClr val="0070C0"/>
              </a:buClr>
              <a:buFont typeface="Wingdings" panose="05000000000000000000" pitchFamily="2" charset="2"/>
              <a:buChar char="§"/>
            </a:pPr>
            <a:r>
              <a:rPr lang="en-US" sz="1600" dirty="0" smtClean="0"/>
              <a:t>Use of Generic Drugs</a:t>
            </a:r>
          </a:p>
          <a:p>
            <a:pPr lvl="1">
              <a:spcAft>
                <a:spcPts val="600"/>
              </a:spcAft>
              <a:buClr>
                <a:srgbClr val="0070C0"/>
              </a:buClr>
              <a:buFont typeface="Wingdings" panose="05000000000000000000" pitchFamily="2" charset="2"/>
              <a:buChar char="§"/>
            </a:pPr>
            <a:r>
              <a:rPr lang="en-US" sz="1600" dirty="0" smtClean="0"/>
              <a:t>Appropriate Use of Services (low back pain imaging, strep tests for sore throats)</a:t>
            </a:r>
          </a:p>
        </p:txBody>
      </p:sp>
      <p:pic>
        <p:nvPicPr>
          <p:cNvPr id="7" name="Picture 6" descr="QCORP-Color 2013.jpg"/>
          <p:cNvPicPr>
            <a:picLocks noChangeAspect="1"/>
          </p:cNvPicPr>
          <p:nvPr/>
        </p:nvPicPr>
        <p:blipFill>
          <a:blip r:embed="rId2" cstate="print"/>
          <a:stretch>
            <a:fillRect/>
          </a:stretch>
        </p:blipFill>
        <p:spPr>
          <a:xfrm>
            <a:off x="768321" y="6041363"/>
            <a:ext cx="1761532" cy="616196"/>
          </a:xfrm>
          <a:prstGeom prst="rect">
            <a:avLst/>
          </a:prstGeom>
        </p:spPr>
      </p:pic>
      <p:sp>
        <p:nvSpPr>
          <p:cNvPr id="8" name="TextBox 7"/>
          <p:cNvSpPr txBox="1"/>
          <p:nvPr/>
        </p:nvSpPr>
        <p:spPr>
          <a:xfrm>
            <a:off x="11470341" y="6347012"/>
            <a:ext cx="520098" cy="369332"/>
          </a:xfrm>
          <a:prstGeom prst="rect">
            <a:avLst/>
          </a:prstGeom>
          <a:noFill/>
          <a:ln>
            <a:noFill/>
          </a:ln>
        </p:spPr>
        <p:txBody>
          <a:bodyPr wrap="square" rtlCol="0">
            <a:spAutoFit/>
          </a:bodyPr>
          <a:lstStyle/>
          <a:p>
            <a:r>
              <a:rPr lang="en-US" dirty="0" smtClean="0"/>
              <a:t>12</a:t>
            </a:r>
            <a:endParaRPr lang="en-US" dirty="0"/>
          </a:p>
        </p:txBody>
      </p:sp>
      <p:pic>
        <p:nvPicPr>
          <p:cNvPr id="9" name="Picture 8"/>
          <p:cNvPicPr>
            <a:picLocks noChangeAspect="1"/>
          </p:cNvPicPr>
          <p:nvPr/>
        </p:nvPicPr>
        <p:blipFill>
          <a:blip r:embed="rId3"/>
          <a:stretch>
            <a:fillRect/>
          </a:stretch>
        </p:blipFill>
        <p:spPr>
          <a:xfrm>
            <a:off x="532739" y="1676400"/>
            <a:ext cx="4318230" cy="4270836"/>
          </a:xfrm>
          <a:prstGeom prst="rect">
            <a:avLst/>
          </a:prstGeom>
        </p:spPr>
      </p:pic>
    </p:spTree>
    <p:extLst>
      <p:ext uri="{BB962C8B-B14F-4D97-AF65-F5344CB8AC3E}">
        <p14:creationId xmlns:p14="http://schemas.microsoft.com/office/powerpoint/2010/main" val="422591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09282" y="416859"/>
            <a:ext cx="8229600" cy="1143000"/>
          </a:xfrm>
        </p:spPr>
        <p:txBody>
          <a:bodyPr>
            <a:noAutofit/>
          </a:bodyPr>
          <a:lstStyle/>
          <a:p>
            <a:r>
              <a:rPr lang="en-US" sz="4000" b="1" dirty="0" smtClean="0">
                <a:solidFill>
                  <a:srgbClr val="0070C0"/>
                </a:solidFill>
                <a:latin typeface="Calibri" panose="020F0502020204030204" pitchFamily="34" charset="0"/>
              </a:rPr>
              <a:t>Oregon Medicare Fee for Service Enrollment</a:t>
            </a:r>
            <a:endParaRPr lang="en-US" sz="4000" b="1" dirty="0">
              <a:solidFill>
                <a:srgbClr val="0070C0"/>
              </a:solidFill>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77055320"/>
              </p:ext>
            </p:extLst>
          </p:nvPr>
        </p:nvGraphicFramePr>
        <p:xfrm>
          <a:off x="1102658" y="1667435"/>
          <a:ext cx="4254787" cy="3596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845997429"/>
              </p:ext>
            </p:extLst>
          </p:nvPr>
        </p:nvGraphicFramePr>
        <p:xfrm>
          <a:off x="5782235" y="1667436"/>
          <a:ext cx="4240306" cy="357691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QCORP-Color 2013.jpg"/>
          <p:cNvPicPr>
            <a:picLocks noChangeAspect="1"/>
          </p:cNvPicPr>
          <p:nvPr/>
        </p:nvPicPr>
        <p:blipFill>
          <a:blip r:embed="rId4" cstate="print"/>
          <a:stretch>
            <a:fillRect/>
          </a:stretch>
        </p:blipFill>
        <p:spPr>
          <a:xfrm>
            <a:off x="768321" y="6041363"/>
            <a:ext cx="1761532" cy="616196"/>
          </a:xfrm>
          <a:prstGeom prst="rect">
            <a:avLst/>
          </a:prstGeom>
        </p:spPr>
      </p:pic>
      <p:sp>
        <p:nvSpPr>
          <p:cNvPr id="11" name="TextBox 10"/>
          <p:cNvSpPr txBox="1"/>
          <p:nvPr/>
        </p:nvSpPr>
        <p:spPr>
          <a:xfrm>
            <a:off x="11470341" y="6347012"/>
            <a:ext cx="520098" cy="369332"/>
          </a:xfrm>
          <a:prstGeom prst="rect">
            <a:avLst/>
          </a:prstGeom>
          <a:noFill/>
          <a:ln>
            <a:noFill/>
          </a:ln>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171934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79855" y="381000"/>
            <a:ext cx="9191625" cy="1143000"/>
          </a:xfrm>
        </p:spPr>
        <p:txBody>
          <a:bodyPr>
            <a:noAutofit/>
          </a:bodyPr>
          <a:lstStyle/>
          <a:p>
            <a:r>
              <a:rPr lang="en-US" sz="4000" b="1" dirty="0" smtClean="0">
                <a:solidFill>
                  <a:srgbClr val="0070C0"/>
                </a:solidFill>
                <a:latin typeface="Calibri" panose="020F0502020204030204" pitchFamily="34" charset="0"/>
              </a:rPr>
              <a:t>Oregon Medicare Advantage Penetration as of 12/31/15</a:t>
            </a:r>
            <a:endParaRPr lang="en-US" sz="4000" b="1" dirty="0">
              <a:solidFill>
                <a:srgbClr val="0070C0"/>
              </a:solidFill>
              <a:latin typeface="Calibri" panose="020F0502020204030204" pitchFamily="34" charset="0"/>
            </a:endParaRPr>
          </a:p>
        </p:txBody>
      </p:sp>
      <p:grpSp>
        <p:nvGrpSpPr>
          <p:cNvPr id="6" name="Group 5"/>
          <p:cNvGrpSpPr/>
          <p:nvPr/>
        </p:nvGrpSpPr>
        <p:grpSpPr>
          <a:xfrm>
            <a:off x="2379570" y="1727531"/>
            <a:ext cx="6603066" cy="4565693"/>
            <a:chOff x="914400" y="990600"/>
            <a:chExt cx="6596061" cy="4556168"/>
          </a:xfrm>
          <a:noFill/>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291261" cy="455616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828950" y="3084018"/>
              <a:ext cx="609600" cy="369332"/>
            </a:xfrm>
            <a:prstGeom prst="rect">
              <a:avLst/>
            </a:prstGeom>
            <a:grpFill/>
          </p:spPr>
          <p:txBody>
            <a:bodyPr wrap="square" rtlCol="0">
              <a:spAutoFit/>
            </a:bodyPr>
            <a:lstStyle/>
            <a:p>
              <a:r>
                <a:rPr lang="en-US" dirty="0" smtClean="0"/>
                <a:t>11%</a:t>
              </a:r>
              <a:endParaRPr lang="en-US" dirty="0"/>
            </a:p>
          </p:txBody>
        </p:sp>
        <p:sp>
          <p:nvSpPr>
            <p:cNvPr id="9" name="TextBox 8"/>
            <p:cNvSpPr txBox="1"/>
            <p:nvPr/>
          </p:nvSpPr>
          <p:spPr>
            <a:xfrm>
              <a:off x="3962400" y="3054836"/>
              <a:ext cx="609600" cy="369332"/>
            </a:xfrm>
            <a:prstGeom prst="rect">
              <a:avLst/>
            </a:prstGeom>
            <a:grpFill/>
          </p:spPr>
          <p:txBody>
            <a:bodyPr wrap="square" rtlCol="0">
              <a:spAutoFit/>
            </a:bodyPr>
            <a:lstStyle/>
            <a:p>
              <a:r>
                <a:rPr lang="en-US" dirty="0" smtClean="0"/>
                <a:t>25%</a:t>
              </a:r>
              <a:endParaRPr lang="en-US" dirty="0"/>
            </a:p>
          </p:txBody>
        </p:sp>
        <p:sp>
          <p:nvSpPr>
            <p:cNvPr id="10" name="TextBox 9"/>
            <p:cNvSpPr txBox="1"/>
            <p:nvPr/>
          </p:nvSpPr>
          <p:spPr>
            <a:xfrm>
              <a:off x="2057400" y="4419600"/>
              <a:ext cx="609600" cy="369332"/>
            </a:xfrm>
            <a:prstGeom prst="rect">
              <a:avLst/>
            </a:prstGeom>
            <a:grpFill/>
          </p:spPr>
          <p:txBody>
            <a:bodyPr wrap="square" rtlCol="0">
              <a:spAutoFit/>
            </a:bodyPr>
            <a:lstStyle/>
            <a:p>
              <a:r>
                <a:rPr lang="en-US" dirty="0" smtClean="0"/>
                <a:t>33%</a:t>
              </a:r>
              <a:endParaRPr lang="en-US" dirty="0"/>
            </a:p>
          </p:txBody>
        </p:sp>
        <p:sp>
          <p:nvSpPr>
            <p:cNvPr id="11" name="TextBox 10"/>
            <p:cNvSpPr txBox="1"/>
            <p:nvPr/>
          </p:nvSpPr>
          <p:spPr>
            <a:xfrm>
              <a:off x="914400" y="3054836"/>
              <a:ext cx="609600" cy="369332"/>
            </a:xfrm>
            <a:prstGeom prst="rect">
              <a:avLst/>
            </a:prstGeom>
            <a:grpFill/>
          </p:spPr>
          <p:txBody>
            <a:bodyPr wrap="square" rtlCol="0">
              <a:spAutoFit/>
            </a:bodyPr>
            <a:lstStyle/>
            <a:p>
              <a:r>
                <a:rPr lang="en-US" dirty="0" smtClean="0"/>
                <a:t>16%</a:t>
              </a:r>
              <a:endParaRPr lang="en-US" dirty="0"/>
            </a:p>
          </p:txBody>
        </p:sp>
        <p:cxnSp>
          <p:nvCxnSpPr>
            <p:cNvPr id="12" name="Straight Arrow Connector 11"/>
            <p:cNvCxnSpPr/>
            <p:nvPr/>
          </p:nvCxnSpPr>
          <p:spPr>
            <a:xfrm>
              <a:off x="1447800" y="3352800"/>
              <a:ext cx="228600" cy="7136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8400" y="2743200"/>
              <a:ext cx="609600" cy="369332"/>
            </a:xfrm>
            <a:prstGeom prst="rect">
              <a:avLst/>
            </a:prstGeom>
            <a:grpFill/>
          </p:spPr>
          <p:txBody>
            <a:bodyPr wrap="square" rtlCol="0">
              <a:spAutoFit/>
            </a:bodyPr>
            <a:lstStyle/>
            <a:p>
              <a:r>
                <a:rPr lang="en-US" dirty="0" smtClean="0"/>
                <a:t>52%</a:t>
              </a:r>
              <a:endParaRPr lang="en-US" dirty="0"/>
            </a:p>
          </p:txBody>
        </p:sp>
        <p:sp>
          <p:nvSpPr>
            <p:cNvPr id="14" name="TextBox 13"/>
            <p:cNvSpPr txBox="1"/>
            <p:nvPr/>
          </p:nvSpPr>
          <p:spPr>
            <a:xfrm>
              <a:off x="2743200" y="1828800"/>
              <a:ext cx="685800" cy="369332"/>
            </a:xfrm>
            <a:prstGeom prst="rect">
              <a:avLst/>
            </a:prstGeom>
            <a:grpFill/>
          </p:spPr>
          <p:txBody>
            <a:bodyPr wrap="square" rtlCol="0">
              <a:spAutoFit/>
            </a:bodyPr>
            <a:lstStyle/>
            <a:p>
              <a:r>
                <a:rPr lang="en-US" dirty="0" smtClean="0"/>
                <a:t>58%</a:t>
              </a:r>
              <a:endParaRPr lang="en-US" dirty="0"/>
            </a:p>
          </p:txBody>
        </p:sp>
      </p:grpSp>
      <p:pic>
        <p:nvPicPr>
          <p:cNvPr id="15" name="Picture 14" descr="QCORP-Color 2013.jpg"/>
          <p:cNvPicPr>
            <a:picLocks noChangeAspect="1"/>
          </p:cNvPicPr>
          <p:nvPr/>
        </p:nvPicPr>
        <p:blipFill>
          <a:blip r:embed="rId3" cstate="print"/>
          <a:stretch>
            <a:fillRect/>
          </a:stretch>
        </p:blipFill>
        <p:spPr>
          <a:xfrm>
            <a:off x="768321" y="6041363"/>
            <a:ext cx="1761532" cy="616196"/>
          </a:xfrm>
          <a:prstGeom prst="rect">
            <a:avLst/>
          </a:prstGeom>
        </p:spPr>
      </p:pic>
      <p:sp>
        <p:nvSpPr>
          <p:cNvPr id="16" name="TextBox 15"/>
          <p:cNvSpPr txBox="1"/>
          <p:nvPr/>
        </p:nvSpPr>
        <p:spPr>
          <a:xfrm>
            <a:off x="11470341" y="6347012"/>
            <a:ext cx="520098" cy="369332"/>
          </a:xfrm>
          <a:prstGeom prst="rect">
            <a:avLst/>
          </a:prstGeom>
          <a:noFill/>
          <a:ln>
            <a:noFill/>
          </a:ln>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214583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76517" y="273158"/>
            <a:ext cx="8229600" cy="1143000"/>
          </a:xfrm>
        </p:spPr>
        <p:txBody>
          <a:bodyPr>
            <a:noAutofit/>
          </a:bodyPr>
          <a:lstStyle/>
          <a:p>
            <a:r>
              <a:rPr lang="en-US" sz="4000" b="1" dirty="0" smtClean="0">
                <a:solidFill>
                  <a:srgbClr val="0070C0"/>
                </a:solidFill>
                <a:latin typeface="Calibri" panose="020F0502020204030204" pitchFamily="34" charset="0"/>
              </a:rPr>
              <a:t>Increased Number of Providers Receiving Reports</a:t>
            </a:r>
            <a:endParaRPr lang="en-US" sz="4000" b="1" dirty="0">
              <a:solidFill>
                <a:srgbClr val="0070C0"/>
              </a:solidFill>
              <a:latin typeface="Calibri" panose="020F0502020204030204"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896" y="1389669"/>
            <a:ext cx="8066178" cy="49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71480" y="6431326"/>
            <a:ext cx="3229594" cy="276999"/>
          </a:xfrm>
          <a:prstGeom prst="rect">
            <a:avLst/>
          </a:prstGeom>
          <a:noFill/>
        </p:spPr>
        <p:txBody>
          <a:bodyPr wrap="square" rtlCol="0">
            <a:spAutoFit/>
          </a:bodyPr>
          <a:lstStyle/>
          <a:p>
            <a:r>
              <a:rPr lang="en-US" sz="1200" dirty="0" smtClean="0"/>
              <a:t>Measure report period ending 12/31/2014</a:t>
            </a:r>
            <a:endParaRPr lang="en-US" sz="1200" dirty="0"/>
          </a:p>
        </p:txBody>
      </p:sp>
      <p:pic>
        <p:nvPicPr>
          <p:cNvPr id="8" name="Picture 7" descr="QCORP-Color 2013.jpg"/>
          <p:cNvPicPr>
            <a:picLocks noChangeAspect="1"/>
          </p:cNvPicPr>
          <p:nvPr/>
        </p:nvPicPr>
        <p:blipFill>
          <a:blip r:embed="rId3" cstate="print"/>
          <a:stretch>
            <a:fillRect/>
          </a:stretch>
        </p:blipFill>
        <p:spPr>
          <a:xfrm>
            <a:off x="768321" y="6041363"/>
            <a:ext cx="1761532" cy="616196"/>
          </a:xfrm>
          <a:prstGeom prst="rect">
            <a:avLst/>
          </a:prstGeom>
        </p:spPr>
      </p:pic>
      <p:sp>
        <p:nvSpPr>
          <p:cNvPr id="9" name="TextBox 8"/>
          <p:cNvSpPr txBox="1"/>
          <p:nvPr/>
        </p:nvSpPr>
        <p:spPr>
          <a:xfrm>
            <a:off x="11470341" y="6347012"/>
            <a:ext cx="520098" cy="369332"/>
          </a:xfrm>
          <a:prstGeom prst="rect">
            <a:avLst/>
          </a:prstGeom>
          <a:noFill/>
          <a:ln>
            <a:noFill/>
          </a:ln>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11427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2387" y="242047"/>
            <a:ext cx="9386047" cy="1143000"/>
          </a:xfrm>
        </p:spPr>
        <p:txBody>
          <a:bodyPr>
            <a:noAutofit/>
          </a:bodyPr>
          <a:lstStyle/>
          <a:p>
            <a:r>
              <a:rPr lang="en-US" sz="4000" b="1" dirty="0" smtClean="0">
                <a:solidFill>
                  <a:srgbClr val="0070C0"/>
                </a:solidFill>
                <a:latin typeface="Calibri" panose="020F0502020204030204" pitchFamily="34" charset="0"/>
              </a:rPr>
              <a:t>Medicare Fee for Service members are a distinct demographic</a:t>
            </a:r>
            <a:endParaRPr lang="en-US" sz="4000" b="1" dirty="0">
              <a:solidFill>
                <a:srgbClr val="0070C0"/>
              </a:solidFill>
              <a:latin typeface="Calibri" panose="020F0502020204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905" y="1141577"/>
            <a:ext cx="7745507" cy="520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37152" y="6363580"/>
            <a:ext cx="3273764" cy="276999"/>
          </a:xfrm>
          <a:prstGeom prst="rect">
            <a:avLst/>
          </a:prstGeom>
          <a:noFill/>
        </p:spPr>
        <p:txBody>
          <a:bodyPr wrap="square" rtlCol="0">
            <a:spAutoFit/>
          </a:bodyPr>
          <a:lstStyle/>
          <a:p>
            <a:r>
              <a:rPr lang="en-US" sz="1200" dirty="0" smtClean="0"/>
              <a:t>Measure report period ending 12/31/2014</a:t>
            </a:r>
            <a:endParaRPr lang="en-US" sz="1200" dirty="0"/>
          </a:p>
        </p:txBody>
      </p:sp>
      <p:pic>
        <p:nvPicPr>
          <p:cNvPr id="8" name="Picture 7" descr="QCORP-Color 2013.jpg"/>
          <p:cNvPicPr>
            <a:picLocks noChangeAspect="1"/>
          </p:cNvPicPr>
          <p:nvPr/>
        </p:nvPicPr>
        <p:blipFill>
          <a:blip r:embed="rId3" cstate="print"/>
          <a:stretch>
            <a:fillRect/>
          </a:stretch>
        </p:blipFill>
        <p:spPr>
          <a:xfrm>
            <a:off x="768321" y="6041363"/>
            <a:ext cx="1761532" cy="616196"/>
          </a:xfrm>
          <a:prstGeom prst="rect">
            <a:avLst/>
          </a:prstGeom>
        </p:spPr>
      </p:pic>
      <p:sp>
        <p:nvSpPr>
          <p:cNvPr id="9" name="TextBox 8"/>
          <p:cNvSpPr txBox="1"/>
          <p:nvPr/>
        </p:nvSpPr>
        <p:spPr>
          <a:xfrm>
            <a:off x="11470341" y="6347012"/>
            <a:ext cx="520098" cy="369332"/>
          </a:xfrm>
          <a:prstGeom prst="rect">
            <a:avLst/>
          </a:prstGeom>
          <a:noFill/>
          <a:ln>
            <a:noFill/>
          </a:ln>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2729350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smtClean="0"/>
              <a:t>Opportunities for Value Based Purchasing </a:t>
            </a:r>
            <a:endParaRPr lang="en-US" sz="4000" b="1" dirty="0"/>
          </a:p>
        </p:txBody>
      </p:sp>
      <p:sp>
        <p:nvSpPr>
          <p:cNvPr id="6" name="Content Placeholder 2"/>
          <p:cNvSpPr txBox="1">
            <a:spLocks/>
          </p:cNvSpPr>
          <p:nvPr/>
        </p:nvSpPr>
        <p:spPr>
          <a:xfrm>
            <a:off x="685800" y="929898"/>
            <a:ext cx="9372600" cy="5389982"/>
          </a:xfrm>
          <a:prstGeom prst="rect">
            <a:avLst/>
          </a:prstGeom>
        </p:spPr>
        <p:txBody>
          <a:bodyPr>
            <a:normAutofit/>
          </a:bodyPr>
          <a:lstStyle>
            <a:lvl1pPr marL="342900" indent="-342900" algn="l" defTabSz="914400" rtl="0" eaLnBrk="1" latinLnBrk="0" hangingPunct="1">
              <a:spcBef>
                <a:spcPct val="20000"/>
              </a:spcBef>
              <a:buClr>
                <a:srgbClr val="B4CD95"/>
              </a:buClr>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AFCE83"/>
              </a:buClr>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AFCE83"/>
              </a:buClr>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endParaRPr lang="en-US" dirty="0" smtClean="0">
              <a:cs typeface="Calibri" pitchFamily="34" charset="0"/>
            </a:endParaRPr>
          </a:p>
          <a:p>
            <a:pPr>
              <a:buClr>
                <a:srgbClr val="0070C0"/>
              </a:buClr>
            </a:pPr>
            <a:r>
              <a:rPr lang="en-US" dirty="0">
                <a:cs typeface="Calibri" pitchFamily="34" charset="0"/>
              </a:rPr>
              <a:t>Ability to “see” entire population during multiple regional and national transformation efforts </a:t>
            </a:r>
            <a:endParaRPr lang="en-US" dirty="0" smtClean="0">
              <a:cs typeface="Calibri" pitchFamily="34" charset="0"/>
            </a:endParaRPr>
          </a:p>
          <a:p>
            <a:pPr>
              <a:buClr>
                <a:srgbClr val="0070C0"/>
              </a:buClr>
            </a:pPr>
            <a:r>
              <a:rPr lang="en-US" dirty="0" smtClean="0">
                <a:cs typeface="Calibri" pitchFamily="34" charset="0"/>
              </a:rPr>
              <a:t>Quality improvement activities at practice level – sense making </a:t>
            </a:r>
          </a:p>
          <a:p>
            <a:pPr>
              <a:buClr>
                <a:srgbClr val="0070C0"/>
              </a:buClr>
            </a:pPr>
            <a:r>
              <a:rPr lang="en-US" dirty="0" smtClean="0">
                <a:cs typeface="Calibri" pitchFamily="34" charset="0"/>
              </a:rPr>
              <a:t>Total Cost of Care measure inclusion </a:t>
            </a:r>
          </a:p>
          <a:p>
            <a:pPr>
              <a:buClr>
                <a:srgbClr val="0070C0"/>
              </a:buClr>
            </a:pPr>
            <a:r>
              <a:rPr lang="en-US" dirty="0" smtClean="0">
                <a:cs typeface="Calibri" pitchFamily="34" charset="0"/>
              </a:rPr>
              <a:t>Payment Reform - quality , utilization , cost data </a:t>
            </a:r>
          </a:p>
          <a:p>
            <a:pPr>
              <a:buClr>
                <a:srgbClr val="0070C0"/>
              </a:buClr>
            </a:pPr>
            <a:endParaRPr lang="en-US" dirty="0" smtClean="0">
              <a:cs typeface="Calibri" pitchFamily="34" charset="0"/>
            </a:endParaRPr>
          </a:p>
        </p:txBody>
      </p:sp>
      <p:pic>
        <p:nvPicPr>
          <p:cNvPr id="5" name="Picture 4" descr="QCORP-Color 2013.jpg"/>
          <p:cNvPicPr>
            <a:picLocks noChangeAspect="1"/>
          </p:cNvPicPr>
          <p:nvPr/>
        </p:nvPicPr>
        <p:blipFill>
          <a:blip r:embed="rId2" cstate="print"/>
          <a:stretch>
            <a:fillRect/>
          </a:stretch>
        </p:blipFill>
        <p:spPr>
          <a:xfrm>
            <a:off x="768321" y="6041363"/>
            <a:ext cx="1761532" cy="616196"/>
          </a:xfrm>
          <a:prstGeom prst="rect">
            <a:avLst/>
          </a:prstGeom>
        </p:spPr>
      </p:pic>
      <p:sp>
        <p:nvSpPr>
          <p:cNvPr id="7" name="TextBox 6"/>
          <p:cNvSpPr txBox="1"/>
          <p:nvPr/>
        </p:nvSpPr>
        <p:spPr>
          <a:xfrm>
            <a:off x="11470341" y="6347012"/>
            <a:ext cx="520098" cy="369332"/>
          </a:xfrm>
          <a:prstGeom prst="rect">
            <a:avLst/>
          </a:prstGeom>
          <a:noFill/>
          <a:ln>
            <a:noFill/>
          </a:ln>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535537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95324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smtClean="0"/>
              <a:t>Questions?</a:t>
            </a:r>
          </a:p>
          <a:p>
            <a:endParaRPr lang="en-US" sz="4000" b="1" dirty="0"/>
          </a:p>
          <a:p>
            <a:r>
              <a:rPr lang="en-US" sz="2800" b="1" dirty="0" smtClean="0"/>
              <a:t>Contact information: </a:t>
            </a:r>
          </a:p>
          <a:p>
            <a:r>
              <a:rPr lang="en-US" sz="2800" b="1" dirty="0" smtClean="0"/>
              <a:t>Mylia Christensen, Executive Director</a:t>
            </a:r>
          </a:p>
          <a:p>
            <a:r>
              <a:rPr lang="en-US" sz="2800" b="1" dirty="0" smtClean="0"/>
              <a:t>Oregon Health Care Quality Corporation</a:t>
            </a:r>
          </a:p>
          <a:p>
            <a:r>
              <a:rPr lang="en-US" sz="2800" b="1" dirty="0" smtClean="0">
                <a:hlinkClick r:id="rId2"/>
              </a:rPr>
              <a:t>mylia.christensen@q-corp.org </a:t>
            </a:r>
            <a:endParaRPr lang="en-US" sz="2800" b="1" dirty="0" smtClean="0"/>
          </a:p>
          <a:p>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039" y="3390900"/>
            <a:ext cx="3027113" cy="3027113"/>
          </a:xfrm>
          <a:prstGeom prst="rect">
            <a:avLst/>
          </a:prstGeom>
        </p:spPr>
      </p:pic>
    </p:spTree>
    <p:extLst>
      <p:ext uri="{BB962C8B-B14F-4D97-AF65-F5344CB8AC3E}">
        <p14:creationId xmlns:p14="http://schemas.microsoft.com/office/powerpoint/2010/main" val="3674813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4764" y="142285"/>
            <a:ext cx="8229600" cy="1143000"/>
          </a:xfrm>
        </p:spPr>
        <p:txBody>
          <a:bodyPr>
            <a:normAutofit/>
          </a:bodyPr>
          <a:lstStyle/>
          <a:p>
            <a:pPr algn="l"/>
            <a:r>
              <a:rPr lang="en-US" sz="4000" b="1" dirty="0" smtClean="0">
                <a:solidFill>
                  <a:srgbClr val="0070C0"/>
                </a:solidFill>
                <a:latin typeface="Calibri" panose="020F0502020204030204" pitchFamily="34" charset="0"/>
              </a:rPr>
              <a:t>About Us</a:t>
            </a:r>
            <a:endParaRPr lang="en-US" sz="4000" b="1" dirty="0">
              <a:solidFill>
                <a:srgbClr val="0070C0"/>
              </a:solidFill>
              <a:latin typeface="Calibri" panose="020F0502020204030204" pitchFamily="34" charset="0"/>
            </a:endParaRPr>
          </a:p>
        </p:txBody>
      </p:sp>
      <p:sp>
        <p:nvSpPr>
          <p:cNvPr id="6" name="Content Placeholder 2"/>
          <p:cNvSpPr>
            <a:spLocks noGrp="1"/>
          </p:cNvSpPr>
          <p:nvPr>
            <p:ph idx="1"/>
          </p:nvPr>
        </p:nvSpPr>
        <p:spPr>
          <a:xfrm>
            <a:off x="594764" y="1285285"/>
            <a:ext cx="6105441" cy="3934078"/>
          </a:xfrm>
        </p:spPr>
        <p:txBody>
          <a:bodyPr>
            <a:normAutofit/>
          </a:bodyPr>
          <a:lstStyle/>
          <a:p>
            <a:pPr>
              <a:buClr>
                <a:srgbClr val="0070C0"/>
              </a:buClr>
              <a:buFont typeface="Arial" panose="020B0604020202020204" pitchFamily="34" charset="0"/>
              <a:buChar char="•"/>
            </a:pPr>
            <a:r>
              <a:rPr lang="en-US" sz="2400" b="0" i="0" dirty="0" smtClean="0">
                <a:solidFill>
                  <a:schemeClr val="tx1"/>
                </a:solidFill>
                <a:effectLst/>
                <a:latin typeface="Calibri" panose="020F0502020204030204" pitchFamily="34" charset="0"/>
              </a:rPr>
              <a:t>Independent, nonprofit organization, neutral, independent, multi-stakeholder collaboration</a:t>
            </a:r>
          </a:p>
          <a:p>
            <a:pPr>
              <a:buClr>
                <a:srgbClr val="0070C0"/>
              </a:buClr>
              <a:buFont typeface="Arial" panose="020B0604020202020204" pitchFamily="34" charset="0"/>
              <a:buChar char="•"/>
            </a:pPr>
            <a:endParaRPr lang="en-US" sz="2400" dirty="0">
              <a:solidFill>
                <a:schemeClr val="tx1"/>
              </a:solidFill>
              <a:latin typeface="Calibri" panose="020F0502020204030204" pitchFamily="34" charset="0"/>
            </a:endParaRPr>
          </a:p>
          <a:p>
            <a:pPr>
              <a:buClr>
                <a:srgbClr val="0070C0"/>
              </a:buClr>
              <a:buFont typeface="Arial" panose="020B0604020202020204" pitchFamily="34" charset="0"/>
              <a:buChar char="•"/>
            </a:pPr>
            <a:r>
              <a:rPr lang="en-US" sz="2400" dirty="0" smtClean="0">
                <a:solidFill>
                  <a:schemeClr val="tx1"/>
                </a:solidFill>
                <a:latin typeface="Calibri" panose="020F0502020204030204" pitchFamily="34" charset="0"/>
              </a:rPr>
              <a:t>Dedicated to improving the quality and affordability of health care in Oregon</a:t>
            </a:r>
          </a:p>
          <a:p>
            <a:pPr>
              <a:buClr>
                <a:srgbClr val="0070C0"/>
              </a:buClr>
              <a:buFont typeface="Arial" panose="020B0604020202020204" pitchFamily="34" charset="0"/>
              <a:buChar char="•"/>
            </a:pPr>
            <a:endParaRPr lang="en-US" sz="2400" dirty="0">
              <a:solidFill>
                <a:schemeClr val="tx1"/>
              </a:solidFill>
              <a:latin typeface="Calibri" panose="020F0502020204030204" pitchFamily="34" charset="0"/>
            </a:endParaRPr>
          </a:p>
          <a:p>
            <a:pPr>
              <a:buClr>
                <a:srgbClr val="0070C0"/>
              </a:buClr>
              <a:buFont typeface="Arial" panose="020B0604020202020204" pitchFamily="34" charset="0"/>
              <a:buChar char="•"/>
            </a:pPr>
            <a:r>
              <a:rPr lang="en-US" sz="2400" dirty="0" smtClean="0">
                <a:solidFill>
                  <a:schemeClr val="tx1"/>
                </a:solidFill>
                <a:latin typeface="Calibri" panose="020F0502020204030204" pitchFamily="34" charset="0"/>
              </a:rPr>
              <a:t>Celebrated our 15</a:t>
            </a:r>
            <a:r>
              <a:rPr lang="en-US" sz="2400" baseline="30000" dirty="0" smtClean="0">
                <a:solidFill>
                  <a:schemeClr val="tx1"/>
                </a:solidFill>
                <a:latin typeface="Calibri" panose="020F0502020204030204" pitchFamily="34" charset="0"/>
              </a:rPr>
              <a:t>th</a:t>
            </a:r>
            <a:r>
              <a:rPr lang="en-US" sz="2400" dirty="0" smtClean="0">
                <a:solidFill>
                  <a:schemeClr val="tx1"/>
                </a:solidFill>
                <a:latin typeface="Calibri" panose="020F0502020204030204" pitchFamily="34" charset="0"/>
              </a:rPr>
              <a:t> anniversary</a:t>
            </a:r>
          </a:p>
          <a:p>
            <a:endParaRPr lang="en-US" dirty="0" smtClean="0">
              <a:solidFill>
                <a:srgbClr val="8D8882"/>
              </a:solidFill>
              <a:latin typeface="Lato"/>
            </a:endParaRPr>
          </a:p>
          <a:p>
            <a:pPr marL="0" indent="0">
              <a:buNone/>
            </a:pPr>
            <a:endParaRPr lang="en-US" b="0" i="0" dirty="0">
              <a:solidFill>
                <a:srgbClr val="8D8882"/>
              </a:solidFill>
              <a:effectLst/>
              <a:latin typeface="Lato"/>
            </a:endParaRPr>
          </a:p>
          <a:p>
            <a:endParaRPr lang="en-US" b="0" i="0" dirty="0" smtClean="0">
              <a:solidFill>
                <a:srgbClr val="8D8882"/>
              </a:solidFill>
              <a:effectLst/>
              <a:latin typeface="Lato"/>
            </a:endParaRPr>
          </a:p>
          <a:p>
            <a:endParaRPr lang="en-US" b="0" i="0" dirty="0" smtClean="0">
              <a:solidFill>
                <a:srgbClr val="8D8882"/>
              </a:solidFill>
              <a:effectLst/>
              <a:latin typeface="Lato"/>
            </a:endParaRP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223" r="25435"/>
          <a:stretch/>
        </p:blipFill>
        <p:spPr>
          <a:xfrm>
            <a:off x="6508093" y="872625"/>
            <a:ext cx="3593503" cy="5168737"/>
          </a:xfrm>
          <a:prstGeom prst="rect">
            <a:avLst/>
          </a:prstGeom>
          <a:ln w="15875">
            <a:solidFill>
              <a:schemeClr val="tx1"/>
            </a:solidFill>
          </a:ln>
        </p:spPr>
      </p:pic>
      <p:pic>
        <p:nvPicPr>
          <p:cNvPr id="7" name="Picture 6" descr="QCORP-Color 2013.jpg"/>
          <p:cNvPicPr>
            <a:picLocks noChangeAspect="1"/>
          </p:cNvPicPr>
          <p:nvPr/>
        </p:nvPicPr>
        <p:blipFill>
          <a:blip r:embed="rId4" cstate="print"/>
          <a:stretch>
            <a:fillRect/>
          </a:stretch>
        </p:blipFill>
        <p:spPr>
          <a:xfrm>
            <a:off x="768321" y="6041363"/>
            <a:ext cx="1761532" cy="616196"/>
          </a:xfrm>
          <a:prstGeom prst="rect">
            <a:avLst/>
          </a:prstGeom>
        </p:spPr>
      </p:pic>
      <p:sp>
        <p:nvSpPr>
          <p:cNvPr id="3" name="TextBox 2"/>
          <p:cNvSpPr txBox="1"/>
          <p:nvPr/>
        </p:nvSpPr>
        <p:spPr>
          <a:xfrm>
            <a:off x="11470341" y="6347012"/>
            <a:ext cx="228600" cy="369332"/>
          </a:xfrm>
          <a:prstGeom prst="rect">
            <a:avLst/>
          </a:prstGeom>
          <a:noFill/>
          <a:ln>
            <a:noFill/>
          </a:ln>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93248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27039820"/>
              </p:ext>
            </p:extLst>
          </p:nvPr>
        </p:nvGraphicFramePr>
        <p:xfrm>
          <a:off x="1362502" y="1291183"/>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4962105" y="3429925"/>
            <a:ext cx="1944793" cy="676715"/>
          </a:xfrm>
          <a:prstGeom prst="rect">
            <a:avLst/>
          </a:prstGeom>
        </p:spPr>
      </p:pic>
      <p:sp>
        <p:nvSpPr>
          <p:cNvPr id="6" name="Title 6"/>
          <p:cNvSpPr txBox="1">
            <a:spLocks/>
          </p:cNvSpPr>
          <p:nvPr/>
        </p:nvSpPr>
        <p:spPr>
          <a:xfrm>
            <a:off x="507096" y="148183"/>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smtClean="0"/>
              <a:t>Q Corp Partnership</a:t>
            </a:r>
            <a:endParaRPr lang="en-US" sz="4000" b="1" dirty="0"/>
          </a:p>
        </p:txBody>
      </p:sp>
      <p:pic>
        <p:nvPicPr>
          <p:cNvPr id="7" name="Picture 6" descr="QCORP-Color 2013.jpg"/>
          <p:cNvPicPr>
            <a:picLocks noChangeAspect="1"/>
          </p:cNvPicPr>
          <p:nvPr/>
        </p:nvPicPr>
        <p:blipFill>
          <a:blip r:embed="rId8" cstate="print"/>
          <a:stretch>
            <a:fillRect/>
          </a:stretch>
        </p:blipFill>
        <p:spPr>
          <a:xfrm>
            <a:off x="768321" y="6041363"/>
            <a:ext cx="1761532" cy="616196"/>
          </a:xfrm>
          <a:prstGeom prst="rect">
            <a:avLst/>
          </a:prstGeom>
        </p:spPr>
      </p:pic>
      <p:sp>
        <p:nvSpPr>
          <p:cNvPr id="8" name="TextBox 7"/>
          <p:cNvSpPr txBox="1"/>
          <p:nvPr/>
        </p:nvSpPr>
        <p:spPr>
          <a:xfrm>
            <a:off x="11470341" y="6347012"/>
            <a:ext cx="228600" cy="369332"/>
          </a:xfrm>
          <a:prstGeom prst="rect">
            <a:avLst/>
          </a:prstGeom>
          <a:noFill/>
          <a:ln>
            <a:noFill/>
          </a:ln>
        </p:spPr>
        <p:txBody>
          <a:bodyPr wrap="square" rtlCol="0">
            <a:spAutoFit/>
          </a:bodyPr>
          <a:lstStyle/>
          <a:p>
            <a:r>
              <a:rPr lang="en-US" dirty="0"/>
              <a:t>2</a:t>
            </a:r>
          </a:p>
        </p:txBody>
      </p:sp>
    </p:spTree>
    <p:extLst>
      <p:ext uri="{BB962C8B-B14F-4D97-AF65-F5344CB8AC3E}">
        <p14:creationId xmlns:p14="http://schemas.microsoft.com/office/powerpoint/2010/main" val="1934844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530028" y="1156486"/>
            <a:ext cx="10018713" cy="4545027"/>
          </a:xfrm>
          <a:prstGeom prst="rect">
            <a:avLst/>
          </a:prstGeom>
          <a:ln>
            <a:noFill/>
          </a:ln>
        </p:spPr>
        <p:txBody>
          <a:bodyPr>
            <a:normAutofit fontScale="70000" lnSpcReduction="20000"/>
          </a:bodyPr>
          <a:lstStyle>
            <a:lvl1pPr marL="342900" indent="-342900" algn="l" defTabSz="914400" rtl="0" eaLnBrk="1" latinLnBrk="0" hangingPunct="1">
              <a:spcBef>
                <a:spcPct val="20000"/>
              </a:spcBef>
              <a:buClr>
                <a:srgbClr val="B4CD95"/>
              </a:buClr>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AFCE83"/>
              </a:buClr>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AFCE83"/>
              </a:buClr>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sz="3500" b="1" dirty="0" smtClean="0"/>
              <a:t>Leading Community Collaborations</a:t>
            </a:r>
            <a:r>
              <a:rPr lang="en-US" dirty="0" smtClean="0"/>
              <a:t/>
            </a:r>
            <a:br>
              <a:rPr lang="en-US" dirty="0" smtClean="0"/>
            </a:br>
            <a:r>
              <a:rPr lang="en-US" sz="2900" dirty="0" smtClean="0"/>
              <a:t>Q Corp will expand its unique role as an independent multi-stakeholder organization to lead community-based initiatives focused on improving the quality and affordability of health care in Oregon.  This work includes convening stakeholders and experts around quality and cost issues, aligning efforts to address those issues and conceptualizing and instructing programs using unbiased data and analytics.</a:t>
            </a:r>
            <a:br>
              <a:rPr lang="en-US" sz="2900" dirty="0" smtClean="0"/>
            </a:br>
            <a:endParaRPr lang="en-US" dirty="0" smtClean="0"/>
          </a:p>
          <a:p>
            <a:pPr>
              <a:buClr>
                <a:srgbClr val="0070C0"/>
              </a:buClr>
            </a:pPr>
            <a:r>
              <a:rPr lang="en-US" sz="3500" b="1" dirty="0" smtClean="0"/>
              <a:t>Providing Unbiased Quality and Utilization Information</a:t>
            </a:r>
            <a:r>
              <a:rPr lang="en-US" dirty="0" smtClean="0"/>
              <a:t/>
            </a:r>
            <a:br>
              <a:rPr lang="en-US" dirty="0" smtClean="0"/>
            </a:br>
            <a:r>
              <a:rPr lang="en-US" sz="2900" dirty="0" smtClean="0"/>
              <a:t>Q Corp will continue to build on its strength as an independent organization that brings stakeholders together to produce transparent data and analytics on health care quality and utilization in Oregon that are actionable by our community to improve health care.</a:t>
            </a:r>
            <a:br>
              <a:rPr lang="en-US" sz="2900" dirty="0" smtClean="0"/>
            </a:br>
            <a:endParaRPr lang="en-US" dirty="0" smtClean="0"/>
          </a:p>
          <a:p>
            <a:pPr>
              <a:buClr>
                <a:srgbClr val="0070C0"/>
              </a:buClr>
            </a:pPr>
            <a:r>
              <a:rPr lang="en-US" sz="3500" b="1" dirty="0" smtClean="0"/>
              <a:t>Enhancing and Expanding Data and Analytics</a:t>
            </a:r>
            <a:r>
              <a:rPr lang="en-US" dirty="0" smtClean="0"/>
              <a:t/>
            </a:r>
            <a:br>
              <a:rPr lang="en-US" dirty="0" smtClean="0"/>
            </a:br>
            <a:r>
              <a:rPr lang="en-US" sz="2900" dirty="0" smtClean="0"/>
              <a:t>Q Corp will become a trusted community resource for unbiased health care information by expanding its capacity to produce data and analytics that address the rapidly changing state and federal environment.</a:t>
            </a:r>
            <a:endParaRPr lang="en-US" dirty="0"/>
          </a:p>
        </p:txBody>
      </p:sp>
      <p:sp>
        <p:nvSpPr>
          <p:cNvPr id="5" name="Title 1"/>
          <p:cNvSpPr txBox="1">
            <a:spLocks/>
          </p:cNvSpPr>
          <p:nvPr/>
        </p:nvSpPr>
        <p:spPr>
          <a:xfrm>
            <a:off x="530028" y="186070"/>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smtClean="0"/>
              <a:t>Q Corp Key Strategies</a:t>
            </a:r>
            <a:endParaRPr lang="en-US" sz="4000" b="1" dirty="0"/>
          </a:p>
        </p:txBody>
      </p:sp>
      <p:pic>
        <p:nvPicPr>
          <p:cNvPr id="6" name="Picture 5" descr="QCORP-Color 2013.jpg"/>
          <p:cNvPicPr>
            <a:picLocks noChangeAspect="1"/>
          </p:cNvPicPr>
          <p:nvPr/>
        </p:nvPicPr>
        <p:blipFill>
          <a:blip r:embed="rId2" cstate="print"/>
          <a:stretch>
            <a:fillRect/>
          </a:stretch>
        </p:blipFill>
        <p:spPr>
          <a:xfrm>
            <a:off x="768321" y="6041363"/>
            <a:ext cx="1761532" cy="616196"/>
          </a:xfrm>
          <a:prstGeom prst="rect">
            <a:avLst/>
          </a:prstGeom>
        </p:spPr>
      </p:pic>
      <p:sp>
        <p:nvSpPr>
          <p:cNvPr id="7" name="TextBox 6"/>
          <p:cNvSpPr txBox="1"/>
          <p:nvPr/>
        </p:nvSpPr>
        <p:spPr>
          <a:xfrm>
            <a:off x="11470341" y="6347012"/>
            <a:ext cx="228600" cy="369332"/>
          </a:xfrm>
          <a:prstGeom prst="rect">
            <a:avLst/>
          </a:prstGeom>
          <a:noFill/>
          <a:ln>
            <a:noFill/>
          </a:ln>
        </p:spPr>
        <p:txBody>
          <a:bodyPr wrap="square" rtlCol="0">
            <a:spAutoFit/>
          </a:bodyPr>
          <a:lstStyle/>
          <a:p>
            <a:r>
              <a:rPr lang="en-US" dirty="0"/>
              <a:t>3</a:t>
            </a:r>
          </a:p>
        </p:txBody>
      </p:sp>
    </p:spTree>
    <p:extLst>
      <p:ext uri="{BB962C8B-B14F-4D97-AF65-F5344CB8AC3E}">
        <p14:creationId xmlns:p14="http://schemas.microsoft.com/office/powerpoint/2010/main" val="428276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1264" y="159928"/>
            <a:ext cx="10001738"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smtClean="0"/>
              <a:t>Q Corp Leadership in National Initiatives</a:t>
            </a:r>
            <a:endParaRPr lang="en-US" sz="4000" b="1" dirty="0"/>
          </a:p>
        </p:txBody>
      </p:sp>
      <p:sp>
        <p:nvSpPr>
          <p:cNvPr id="5" name="Content Placeholder 2"/>
          <p:cNvSpPr txBox="1">
            <a:spLocks noGrp="1"/>
          </p:cNvSpPr>
          <p:nvPr>
            <p:ph idx="1"/>
          </p:nvPr>
        </p:nvSpPr>
        <p:spPr>
          <a:xfrm>
            <a:off x="461264" y="1367556"/>
            <a:ext cx="10018713" cy="4472198"/>
          </a:xfrm>
          <a:prstGeom prst="rect">
            <a:avLst/>
          </a:prstGeom>
        </p:spPr>
        <p:txBody>
          <a:bodyPr>
            <a:normAutofit lnSpcReduction="10000"/>
          </a:bodyPr>
          <a:lstStyle>
            <a:lvl1pPr marL="342900" indent="-342900" algn="l" defTabSz="914400" rtl="0" eaLnBrk="1" latinLnBrk="0" hangingPunct="1">
              <a:spcBef>
                <a:spcPct val="20000"/>
              </a:spcBef>
              <a:buClr>
                <a:srgbClr val="B4CD95"/>
              </a:buClr>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AFCE83"/>
              </a:buClr>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AFCE83"/>
              </a:buClr>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sz="3500" dirty="0" smtClean="0"/>
              <a:t>Aligning Forces for Quality (Robert Wood Johnson Foundation)</a:t>
            </a:r>
          </a:p>
          <a:p>
            <a:pPr>
              <a:buClr>
                <a:srgbClr val="0070C0"/>
              </a:buClr>
            </a:pPr>
            <a:r>
              <a:rPr lang="en-US" sz="3500" dirty="0" smtClean="0"/>
              <a:t>Chartered Value Exchange (Agency for Healthcare Research and Quality)</a:t>
            </a:r>
          </a:p>
          <a:p>
            <a:pPr>
              <a:buClr>
                <a:srgbClr val="0070C0"/>
              </a:buClr>
            </a:pPr>
            <a:r>
              <a:rPr lang="en-US" sz="3500" dirty="0" smtClean="0"/>
              <a:t>Network for Regional Healthcare Improvement (NRHI)</a:t>
            </a:r>
          </a:p>
          <a:p>
            <a:pPr>
              <a:buClr>
                <a:srgbClr val="0070C0"/>
              </a:buClr>
            </a:pPr>
            <a:r>
              <a:rPr lang="en-US" sz="3500" dirty="0" smtClean="0"/>
              <a:t>CMS Qualified Entity – one of first three recognized in the country</a:t>
            </a:r>
          </a:p>
          <a:p>
            <a:endParaRPr lang="en-US" dirty="0"/>
          </a:p>
        </p:txBody>
      </p:sp>
      <p:pic>
        <p:nvPicPr>
          <p:cNvPr id="6" name="Picture 5" descr="QCORP-Color 2013.jpg"/>
          <p:cNvPicPr>
            <a:picLocks noChangeAspect="1"/>
          </p:cNvPicPr>
          <p:nvPr/>
        </p:nvPicPr>
        <p:blipFill>
          <a:blip r:embed="rId2" cstate="print"/>
          <a:stretch>
            <a:fillRect/>
          </a:stretch>
        </p:blipFill>
        <p:spPr>
          <a:xfrm>
            <a:off x="768321" y="6041363"/>
            <a:ext cx="1761532" cy="616196"/>
          </a:xfrm>
          <a:prstGeom prst="rect">
            <a:avLst/>
          </a:prstGeom>
        </p:spPr>
      </p:pic>
      <p:sp>
        <p:nvSpPr>
          <p:cNvPr id="7" name="TextBox 6"/>
          <p:cNvSpPr txBox="1"/>
          <p:nvPr/>
        </p:nvSpPr>
        <p:spPr>
          <a:xfrm>
            <a:off x="11470341" y="6347012"/>
            <a:ext cx="228600" cy="369332"/>
          </a:xfrm>
          <a:prstGeom prst="rect">
            <a:avLst/>
          </a:prstGeom>
          <a:noFill/>
          <a:ln>
            <a:noFill/>
          </a:ln>
        </p:spPr>
        <p:txBody>
          <a:bodyPr wrap="square" rtlCol="0">
            <a:spAutoFit/>
          </a:bodyPr>
          <a:lstStyle/>
          <a:p>
            <a:r>
              <a:rPr lang="en-US" dirty="0"/>
              <a:t>4</a:t>
            </a:r>
          </a:p>
        </p:txBody>
      </p:sp>
    </p:spTree>
    <p:extLst>
      <p:ext uri="{BB962C8B-B14F-4D97-AF65-F5344CB8AC3E}">
        <p14:creationId xmlns:p14="http://schemas.microsoft.com/office/powerpoint/2010/main" val="53178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5" y="176112"/>
            <a:ext cx="10195947"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a:t>NRHI: Leading Regional Health Improvement Collaboratives</a:t>
            </a:r>
          </a:p>
        </p:txBody>
      </p:sp>
      <p:pic>
        <p:nvPicPr>
          <p:cNvPr id="6" name="Picture 5"/>
          <p:cNvPicPr>
            <a:picLocks noChangeAspect="1"/>
          </p:cNvPicPr>
          <p:nvPr/>
        </p:nvPicPr>
        <p:blipFill>
          <a:blip r:embed="rId2"/>
          <a:stretch>
            <a:fillRect/>
          </a:stretch>
        </p:blipFill>
        <p:spPr>
          <a:xfrm>
            <a:off x="310878" y="1927502"/>
            <a:ext cx="4437950" cy="3638178"/>
          </a:xfrm>
          <a:prstGeom prst="rect">
            <a:avLst/>
          </a:prstGeom>
        </p:spPr>
      </p:pic>
      <p:pic>
        <p:nvPicPr>
          <p:cNvPr id="7" name="Picture 6" descr="QCORP-Color 2013.jpg"/>
          <p:cNvPicPr>
            <a:picLocks noChangeAspect="1"/>
          </p:cNvPicPr>
          <p:nvPr/>
        </p:nvPicPr>
        <p:blipFill>
          <a:blip r:embed="rId3" cstate="print"/>
          <a:stretch>
            <a:fillRect/>
          </a:stretch>
        </p:blipFill>
        <p:spPr>
          <a:xfrm>
            <a:off x="768321" y="6041363"/>
            <a:ext cx="1761532" cy="616196"/>
          </a:xfrm>
          <a:prstGeom prst="rect">
            <a:avLst/>
          </a:prstGeom>
        </p:spPr>
      </p:pic>
      <p:sp>
        <p:nvSpPr>
          <p:cNvPr id="8" name="TextBox 7"/>
          <p:cNvSpPr txBox="1"/>
          <p:nvPr/>
        </p:nvSpPr>
        <p:spPr>
          <a:xfrm>
            <a:off x="11470341" y="6347012"/>
            <a:ext cx="228600" cy="369332"/>
          </a:xfrm>
          <a:prstGeom prst="rect">
            <a:avLst/>
          </a:prstGeom>
          <a:noFill/>
          <a:ln>
            <a:noFill/>
          </a:ln>
        </p:spPr>
        <p:txBody>
          <a:bodyPr wrap="square" rtlCol="0">
            <a:spAutoFit/>
          </a:bodyPr>
          <a:lstStyle/>
          <a:p>
            <a:r>
              <a:rPr lang="en-US" dirty="0"/>
              <a:t>5</a:t>
            </a:r>
          </a:p>
        </p:txBody>
      </p:sp>
      <p:graphicFrame>
        <p:nvGraphicFramePr>
          <p:cNvPr id="9" name="Content Placeholder 40"/>
          <p:cNvGraphicFramePr>
            <a:graphicFrameLocks/>
          </p:cNvGraphicFramePr>
          <p:nvPr>
            <p:extLst>
              <p:ext uri="{D42A27DB-BD31-4B8C-83A1-F6EECF244321}">
                <p14:modId xmlns:p14="http://schemas.microsoft.com/office/powerpoint/2010/main" val="1062085656"/>
              </p:ext>
            </p:extLst>
          </p:nvPr>
        </p:nvGraphicFramePr>
        <p:xfrm>
          <a:off x="4977428" y="1622210"/>
          <a:ext cx="6721513" cy="4248761"/>
        </p:xfrm>
        <a:graphic>
          <a:graphicData uri="http://schemas.openxmlformats.org/drawingml/2006/table">
            <a:tbl>
              <a:tblPr firstRow="1" bandRow="1">
                <a:tableStyleId>{5C22544A-7EE6-4342-B048-85BDC9FD1C3A}</a:tableStyleId>
              </a:tblPr>
              <a:tblGrid>
                <a:gridCol w="1361319"/>
                <a:gridCol w="1361319"/>
                <a:gridCol w="1276237"/>
                <a:gridCol w="1361319"/>
                <a:gridCol w="1361319"/>
              </a:tblGrid>
              <a:tr h="512213">
                <a:tc>
                  <a:txBody>
                    <a:bodyPr/>
                    <a:lstStyle/>
                    <a:p>
                      <a:pPr algn="l" fontAlgn="t"/>
                      <a:r>
                        <a:rPr lang="en-US" sz="1100" b="0" i="0" u="none" strike="noStrike" dirty="0">
                          <a:solidFill>
                            <a:srgbClr val="000000"/>
                          </a:solidFill>
                          <a:effectLst/>
                          <a:latin typeface="Calibri" panose="020F0502020204030204" pitchFamily="34" charset="0"/>
                          <a:ea typeface="Arial" panose="020B0604020202020204" pitchFamily="34" charset="0"/>
                        </a:rPr>
                        <a:t>Aligning Forces for Quality – South Central PA</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Health Insight New Mexico</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Kansas City Quality Improvement Consortium</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Minnesota Community Measurement</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a:solidFill>
                            <a:srgbClr val="000000"/>
                          </a:solidFill>
                          <a:effectLst/>
                          <a:latin typeface="Calibri" panose="020F0502020204030204" pitchFamily="34" charset="0"/>
                          <a:ea typeface="Arial" panose="020B0604020202020204" pitchFamily="34" charset="0"/>
                        </a:rPr>
                        <a:t>Washington Health Alliance</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r h="487726">
                <a:tc>
                  <a:txBody>
                    <a:bodyPr/>
                    <a:lstStyle/>
                    <a:p>
                      <a:pPr algn="l" fontAlgn="t"/>
                      <a:r>
                        <a:rPr lang="en-US" sz="1100" b="0" i="0" u="none" strike="noStrike" dirty="0">
                          <a:solidFill>
                            <a:srgbClr val="000000"/>
                          </a:solidFill>
                          <a:effectLst/>
                          <a:latin typeface="Calibri" panose="020F0502020204030204" pitchFamily="34" charset="0"/>
                          <a:ea typeface="Arial" panose="020B0604020202020204" pitchFamily="34" charset="0"/>
                        </a:rPr>
                        <a:t>Alliance for Health</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Health Insight Nevada</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err="1" smtClean="0">
                          <a:solidFill>
                            <a:srgbClr val="000000"/>
                          </a:solidFill>
                          <a:effectLst/>
                          <a:latin typeface="Calibri" panose="020F0502020204030204" pitchFamily="34" charset="0"/>
                        </a:rPr>
                        <a:t>Kentuckiana</a:t>
                      </a:r>
                      <a:r>
                        <a:rPr lang="en-US" sz="1100" b="0" i="0" u="none" strike="noStrike" dirty="0" smtClean="0">
                          <a:solidFill>
                            <a:srgbClr val="000000"/>
                          </a:solidFill>
                          <a:effectLst/>
                          <a:latin typeface="Calibri" panose="020F0502020204030204" pitchFamily="34" charset="0"/>
                        </a:rPr>
                        <a:t> Health Collaborative</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North Texas Accountable Healthcare Partnership</a:t>
                      </a:r>
                      <a:endParaRPr lang="en-US" sz="1100" b="0" i="0" u="none" strike="noStrike" dirty="0" smtClean="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a:solidFill>
                            <a:srgbClr val="000000"/>
                          </a:solidFill>
                          <a:effectLst/>
                          <a:latin typeface="Calibri" panose="020F0502020204030204" pitchFamily="34" charset="0"/>
                          <a:ea typeface="Arial" panose="020B0604020202020204" pitchFamily="34" charset="0"/>
                        </a:rPr>
                        <a:t>Wisconsin Collaborative for Healthcare Quality</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r h="647279">
                <a:tc>
                  <a:txBody>
                    <a:bodyPr/>
                    <a:lstStyle/>
                    <a:p>
                      <a:pPr algn="l" fontAlgn="t"/>
                      <a:r>
                        <a:rPr lang="en-US" sz="1100" b="0" i="0" u="none" strike="noStrike" dirty="0" smtClean="0">
                          <a:solidFill>
                            <a:srgbClr val="000000"/>
                          </a:solidFill>
                          <a:effectLst/>
                          <a:latin typeface="Calibri" panose="020F0502020204030204" pitchFamily="34" charset="0"/>
                        </a:rPr>
                        <a:t>Better Health Partnership</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Health Insight Utah</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Louisiana Health Care Quality Forum</a:t>
                      </a:r>
                      <a:endParaRPr lang="en-US" sz="1100" b="0" i="0" u="none" strike="noStrike" dirty="0" smtClean="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New</a:t>
                      </a:r>
                      <a:r>
                        <a:rPr lang="en-US" sz="1100" b="0" i="0" u="none" strike="noStrike" baseline="0" dirty="0" smtClean="0">
                          <a:solidFill>
                            <a:srgbClr val="000000"/>
                          </a:solidFill>
                          <a:effectLst/>
                          <a:latin typeface="Calibri" panose="020F0502020204030204" pitchFamily="34" charset="0"/>
                        </a:rPr>
                        <a:t> Jersey Health Care Quality Institute</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Wisconsin Health Information Organization</a:t>
                      </a:r>
                    </a:p>
                  </a:txBody>
                  <a:tcPr marL="9525" marR="9525" marT="9525" marB="0">
                    <a:solidFill>
                      <a:schemeClr val="accent1">
                        <a:tint val="40000"/>
                      </a:schemeClr>
                    </a:solidFill>
                  </a:tcPr>
                </a:tc>
              </a:tr>
              <a:tr h="4920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California Quality Collaborative</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err="1" smtClean="0">
                          <a:solidFill>
                            <a:srgbClr val="000000"/>
                          </a:solidFill>
                          <a:effectLst/>
                          <a:latin typeface="Calibri" panose="020F0502020204030204" pitchFamily="34" charset="0"/>
                          <a:ea typeface="Arial" panose="020B0604020202020204" pitchFamily="34" charset="0"/>
                        </a:rPr>
                        <a:t>HealtheConnections</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a:solidFill>
                            <a:srgbClr val="000000"/>
                          </a:solidFill>
                          <a:effectLst/>
                          <a:latin typeface="Calibri" panose="020F0502020204030204" pitchFamily="34" charset="0"/>
                          <a:ea typeface="Arial" panose="020B0604020202020204" pitchFamily="34" charset="0"/>
                        </a:rPr>
                        <a:t>Maine Health Management Coalition</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Oregon Health Care Quality Corporation</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r h="686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Center for Improving Value in Health Care (Colorado)</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Healthcare</a:t>
                      </a:r>
                      <a:r>
                        <a:rPr lang="en-US" sz="1100" b="0" i="0" u="none" strike="noStrike" baseline="0" dirty="0" smtClean="0">
                          <a:solidFill>
                            <a:srgbClr val="000000"/>
                          </a:solidFill>
                          <a:effectLst/>
                          <a:latin typeface="Calibri" panose="020F0502020204030204" pitchFamily="34" charset="0"/>
                          <a:ea typeface="Arial" panose="020B0604020202020204" pitchFamily="34" charset="0"/>
                        </a:rPr>
                        <a:t> Collaborative of Greater Columbus</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Maine</a:t>
                      </a:r>
                      <a:r>
                        <a:rPr lang="en-US" sz="1100" b="0" i="0" u="none" strike="noStrike" baseline="0" dirty="0" smtClean="0">
                          <a:solidFill>
                            <a:srgbClr val="000000"/>
                          </a:solidFill>
                          <a:effectLst/>
                          <a:latin typeface="Calibri" panose="020F0502020204030204" pitchFamily="34" charset="0"/>
                        </a:rPr>
                        <a:t> Quality Counts</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Pacific Business Group on Health</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r h="492091">
                <a:tc>
                  <a:txBody>
                    <a:bodyPr/>
                    <a:lstStyle/>
                    <a:p>
                      <a:pPr algn="l" fontAlgn="t"/>
                      <a:r>
                        <a:rPr lang="en-US" sz="1100" b="0" i="0" u="none" strike="noStrike" dirty="0" smtClean="0">
                          <a:solidFill>
                            <a:srgbClr val="000000"/>
                          </a:solidFill>
                          <a:effectLst/>
                          <a:latin typeface="Calibri" panose="020F0502020204030204" pitchFamily="34" charset="0"/>
                        </a:rPr>
                        <a:t>Common</a:t>
                      </a:r>
                      <a:r>
                        <a:rPr lang="en-US" sz="1100" b="0" i="0" u="none" strike="noStrike" baseline="0" dirty="0" smtClean="0">
                          <a:solidFill>
                            <a:srgbClr val="000000"/>
                          </a:solidFill>
                          <a:effectLst/>
                          <a:latin typeface="Calibri" panose="020F0502020204030204" pitchFamily="34" charset="0"/>
                        </a:rPr>
                        <a:t> Table Health Alliance</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Institute for Clinical Systems Improvement</a:t>
                      </a:r>
                      <a:endParaRPr lang="en-US" sz="1100" b="0" i="0" u="none" strike="noStrike" dirty="0" smtClean="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a:solidFill>
                            <a:srgbClr val="000000"/>
                          </a:solidFill>
                          <a:effectLst/>
                          <a:latin typeface="Calibri" panose="020F0502020204030204" pitchFamily="34" charset="0"/>
                          <a:ea typeface="Arial" panose="020B0604020202020204" pitchFamily="34" charset="0"/>
                        </a:rPr>
                        <a:t>Massachusetts Health Quality Partners</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P</a:t>
                      </a:r>
                      <a:r>
                        <a:rPr lang="en-US" sz="1100" b="0" i="0" u="none" strike="noStrike" baseline="30000" dirty="0" smtClean="0">
                          <a:solidFill>
                            <a:srgbClr val="000000"/>
                          </a:solidFill>
                          <a:effectLst/>
                          <a:latin typeface="Calibri" panose="020F0502020204030204" pitchFamily="34" charset="0"/>
                          <a:ea typeface="Arial" panose="020B0604020202020204" pitchFamily="34" charset="0"/>
                        </a:rPr>
                        <a:t>2</a:t>
                      </a:r>
                      <a:r>
                        <a:rPr lang="en-US" sz="1100" b="0" i="0" u="none" strike="noStrike" dirty="0" smtClean="0">
                          <a:solidFill>
                            <a:srgbClr val="000000"/>
                          </a:solidFill>
                          <a:effectLst/>
                          <a:latin typeface="Calibri" panose="020F0502020204030204" pitchFamily="34" charset="0"/>
                          <a:ea typeface="Arial" panose="020B0604020202020204" pitchFamily="34" charset="0"/>
                        </a:rPr>
                        <a:t> Collaborative of Western New York</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r h="4920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Finger Lakes Health Systems Agency</a:t>
                      </a:r>
                      <a:endParaRPr lang="en-US" sz="1100" b="0" i="0" u="none" strike="noStrike" dirty="0" smtClean="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Integrated Healthcare Association</a:t>
                      </a:r>
                      <a:endParaRPr lang="en-US" sz="1100" b="0" i="0" u="none" strike="noStrike" dirty="0" smtClean="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ea typeface="Arial" panose="020B0604020202020204" pitchFamily="34" charset="0"/>
                        </a:rPr>
                        <a:t>Michigan Center for Clinical Systems Improvement</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Pittsburgh Regional Health Initiative</a:t>
                      </a:r>
                      <a:endParaRPr lang="en-US" sz="1100" b="0" i="0" u="none" strike="noStrike" dirty="0" smtClean="0">
                        <a:solidFill>
                          <a:srgbClr val="000000"/>
                        </a:solidFill>
                        <a:effectLst/>
                        <a:latin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r h="35295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ea typeface="Arial" panose="020B0604020202020204" pitchFamily="34" charset="0"/>
                        </a:rPr>
                        <a:t>Greater Detroit Area Health Council</a:t>
                      </a:r>
                      <a:endParaRPr lang="en-US" sz="1100" b="0" i="0" u="none" strike="noStrike" dirty="0" smtClean="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ea typeface="Arial" panose="020B0604020202020204" pitchFamily="34" charset="0"/>
                        </a:rPr>
                        <a:t>Iowa Healthcare Collaborative</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ea typeface="Arial" panose="020B0604020202020204" pitchFamily="34" charset="0"/>
                        </a:rPr>
                        <a:t>Midwest Health Initiative</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r>
                        <a:rPr lang="en-US" sz="1100" b="0" i="0" u="none" strike="noStrike" dirty="0" smtClean="0">
                          <a:solidFill>
                            <a:srgbClr val="000000"/>
                          </a:solidFill>
                          <a:effectLst/>
                          <a:latin typeface="Calibri" panose="020F0502020204030204" pitchFamily="34" charset="0"/>
                        </a:rPr>
                        <a:t>The Health Collaborative</a:t>
                      </a:r>
                      <a:r>
                        <a:rPr lang="en-US" sz="1100" b="0" i="0" u="none" strike="noStrike" baseline="0"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1">
                        <a:tint val="40000"/>
                      </a:schemeClr>
                    </a:solidFill>
                  </a:tcPr>
                </a:tc>
              </a:tr>
            </a:tbl>
          </a:graphicData>
        </a:graphic>
      </p:graphicFrame>
    </p:spTree>
    <p:extLst>
      <p:ext uri="{BB962C8B-B14F-4D97-AF65-F5344CB8AC3E}">
        <p14:creationId xmlns:p14="http://schemas.microsoft.com/office/powerpoint/2010/main" val="2699006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b="1" dirty="0"/>
              <a:t>What is a </a:t>
            </a:r>
            <a:r>
              <a:rPr lang="en-US" b="1" i="1" dirty="0"/>
              <a:t>Regional Health Improvement </a:t>
            </a:r>
            <a:r>
              <a:rPr lang="en-US" sz="4000" b="1" dirty="0"/>
              <a:t>Collaborative</a:t>
            </a:r>
            <a:r>
              <a:rPr lang="en-US" b="1" i="1" dirty="0"/>
              <a:t> (RHIC)</a:t>
            </a:r>
            <a:r>
              <a:rPr lang="en-US" b="1" dirty="0"/>
              <a:t>? </a:t>
            </a:r>
            <a:endParaRPr lang="en-US" dirty="0"/>
          </a:p>
        </p:txBody>
      </p:sp>
      <p:sp>
        <p:nvSpPr>
          <p:cNvPr id="5" name="Content Placeholder 2"/>
          <p:cNvSpPr txBox="1">
            <a:spLocks/>
          </p:cNvSpPr>
          <p:nvPr/>
        </p:nvSpPr>
        <p:spPr>
          <a:xfrm>
            <a:off x="489857" y="1585939"/>
            <a:ext cx="8229600" cy="4525963"/>
          </a:xfrm>
          <a:prstGeom prst="rect">
            <a:avLst/>
          </a:prstGeom>
        </p:spPr>
        <p:txBody>
          <a:bodyPr>
            <a:normAutofit/>
          </a:bodyPr>
          <a:lstStyle>
            <a:lvl1pPr marL="342900" indent="-342900" algn="l" defTabSz="914400" rtl="0" eaLnBrk="1" latinLnBrk="0" hangingPunct="1">
              <a:spcBef>
                <a:spcPct val="20000"/>
              </a:spcBef>
              <a:buClr>
                <a:srgbClr val="B4CD95"/>
              </a:buClr>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AFCE83"/>
              </a:buClr>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AFCE83"/>
              </a:buClr>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AFCE83"/>
              </a:buClr>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b="1" dirty="0" smtClean="0"/>
              <a:t>Nonprofit</a:t>
            </a:r>
            <a:r>
              <a:rPr lang="en-US" dirty="0" smtClean="0"/>
              <a:t> organization working to improve healthcare </a:t>
            </a:r>
            <a:r>
              <a:rPr lang="en-US" b="1" dirty="0" smtClean="0"/>
              <a:t>quality and value </a:t>
            </a:r>
            <a:r>
              <a:rPr lang="en-US" dirty="0" smtClean="0"/>
              <a:t>in a </a:t>
            </a:r>
            <a:r>
              <a:rPr lang="en-US" b="1" dirty="0" smtClean="0"/>
              <a:t>specific geographic region</a:t>
            </a:r>
            <a:r>
              <a:rPr lang="en-US" dirty="0" smtClean="0"/>
              <a:t> through a </a:t>
            </a:r>
            <a:r>
              <a:rPr lang="en-US" b="1" dirty="0" smtClean="0"/>
              <a:t>collaborative effort of </a:t>
            </a:r>
            <a:r>
              <a:rPr lang="en-US" b="1" u="sng" dirty="0" smtClean="0"/>
              <a:t>all</a:t>
            </a:r>
            <a:r>
              <a:rPr lang="en-US" b="1" dirty="0" smtClean="0"/>
              <a:t> healthcare stakeholders</a:t>
            </a:r>
          </a:p>
          <a:p>
            <a:pPr lvl="1">
              <a:buClr>
                <a:srgbClr val="0070C0"/>
              </a:buClr>
              <a:buFont typeface="Arial" panose="020B0604020202020204" pitchFamily="34" charset="0"/>
              <a:buChar char="•"/>
            </a:pPr>
            <a:r>
              <a:rPr lang="en-US" dirty="0" smtClean="0"/>
              <a:t>Providers</a:t>
            </a:r>
          </a:p>
          <a:p>
            <a:pPr lvl="1">
              <a:buClr>
                <a:srgbClr val="0070C0"/>
              </a:buClr>
              <a:buFont typeface="Arial" panose="020B0604020202020204" pitchFamily="34" charset="0"/>
              <a:buChar char="•"/>
            </a:pPr>
            <a:r>
              <a:rPr lang="en-US" dirty="0" smtClean="0"/>
              <a:t>Purchasers</a:t>
            </a:r>
          </a:p>
          <a:p>
            <a:pPr lvl="1">
              <a:buClr>
                <a:srgbClr val="0070C0"/>
              </a:buClr>
              <a:buFont typeface="Arial" panose="020B0604020202020204" pitchFamily="34" charset="0"/>
              <a:buChar char="•"/>
            </a:pPr>
            <a:r>
              <a:rPr lang="en-US" dirty="0" smtClean="0"/>
              <a:t>Payers</a:t>
            </a:r>
          </a:p>
          <a:p>
            <a:pPr lvl="1">
              <a:buClr>
                <a:srgbClr val="0070C0"/>
              </a:buClr>
              <a:buFont typeface="Arial" panose="020B0604020202020204" pitchFamily="34" charset="0"/>
              <a:buChar char="•"/>
            </a:pPr>
            <a:r>
              <a:rPr lang="en-US" dirty="0" smtClean="0"/>
              <a:t>Patients</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04724"/>
            <a:ext cx="2819400" cy="272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CORP-Color 2013.jpg"/>
          <p:cNvPicPr>
            <a:picLocks noChangeAspect="1"/>
          </p:cNvPicPr>
          <p:nvPr/>
        </p:nvPicPr>
        <p:blipFill>
          <a:blip r:embed="rId3" cstate="print"/>
          <a:stretch>
            <a:fillRect/>
          </a:stretch>
        </p:blipFill>
        <p:spPr>
          <a:xfrm>
            <a:off x="768321" y="6041363"/>
            <a:ext cx="1761532" cy="616196"/>
          </a:xfrm>
          <a:prstGeom prst="rect">
            <a:avLst/>
          </a:prstGeom>
        </p:spPr>
      </p:pic>
      <p:sp>
        <p:nvSpPr>
          <p:cNvPr id="8" name="TextBox 7"/>
          <p:cNvSpPr txBox="1"/>
          <p:nvPr/>
        </p:nvSpPr>
        <p:spPr>
          <a:xfrm>
            <a:off x="11470341" y="6347012"/>
            <a:ext cx="228600" cy="369332"/>
          </a:xfrm>
          <a:prstGeom prst="rect">
            <a:avLst/>
          </a:prstGeom>
          <a:noFill/>
          <a:ln>
            <a:noFill/>
          </a:ln>
        </p:spPr>
        <p:txBody>
          <a:bodyPr wrap="square" rtlCol="0">
            <a:spAutoFit/>
          </a:bodyPr>
          <a:lstStyle/>
          <a:p>
            <a:r>
              <a:rPr lang="en-US" dirty="0"/>
              <a:t>6</a:t>
            </a:r>
          </a:p>
        </p:txBody>
      </p:sp>
    </p:spTree>
    <p:extLst>
      <p:ext uri="{BB962C8B-B14F-4D97-AF65-F5344CB8AC3E}">
        <p14:creationId xmlns:p14="http://schemas.microsoft.com/office/powerpoint/2010/main" val="475087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8229600"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a:t>…and Work Collaboratively With Federal/National Organizations</a:t>
            </a:r>
          </a:p>
        </p:txBody>
      </p:sp>
      <p:grpSp>
        <p:nvGrpSpPr>
          <p:cNvPr id="5" name="Group 4"/>
          <p:cNvGrpSpPr/>
          <p:nvPr/>
        </p:nvGrpSpPr>
        <p:grpSpPr>
          <a:xfrm>
            <a:off x="609600" y="1666959"/>
            <a:ext cx="8752885" cy="4158112"/>
            <a:chOff x="609600" y="1584325"/>
            <a:chExt cx="8351838" cy="4435475"/>
          </a:xfrm>
        </p:grpSpPr>
        <p:sp>
          <p:nvSpPr>
            <p:cNvPr id="6" name="Rounded Rectangle 2"/>
            <p:cNvSpPr>
              <a:spLocks noChangeArrowheads="1"/>
            </p:cNvSpPr>
            <p:nvPr/>
          </p:nvSpPr>
          <p:spPr bwMode="auto">
            <a:xfrm>
              <a:off x="715963" y="2925763"/>
              <a:ext cx="1676400" cy="960437"/>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Regional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Health Improvement</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Collaborative</a:t>
              </a:r>
            </a:p>
          </p:txBody>
        </p:sp>
        <p:sp>
          <p:nvSpPr>
            <p:cNvPr id="7" name="Rounded Rectangle 3"/>
            <p:cNvSpPr>
              <a:spLocks noChangeArrowheads="1"/>
            </p:cNvSpPr>
            <p:nvPr/>
          </p:nvSpPr>
          <p:spPr bwMode="auto">
            <a:xfrm>
              <a:off x="2270125" y="1843087"/>
              <a:ext cx="1676400" cy="1006476"/>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dirty="0">
                  <a:solidFill>
                    <a:srgbClr val="004080"/>
                  </a:solidFill>
                  <a:latin typeface="Aller" charset="0"/>
                  <a:ea typeface="MS PGothic" charset="0"/>
                  <a:cs typeface="Arial" charset="0"/>
                </a:rPr>
                <a:t>Regional</a:t>
              </a:r>
              <a:br>
                <a:rPr lang="en-US" b="1" dirty="0">
                  <a:solidFill>
                    <a:srgbClr val="004080"/>
                  </a:solidFill>
                  <a:latin typeface="Aller" charset="0"/>
                  <a:ea typeface="MS PGothic" charset="0"/>
                  <a:cs typeface="Arial" charset="0"/>
                </a:rPr>
              </a:br>
              <a:r>
                <a:rPr lang="en-US" b="1" dirty="0">
                  <a:solidFill>
                    <a:srgbClr val="004080"/>
                  </a:solidFill>
                  <a:latin typeface="Aller" charset="0"/>
                  <a:ea typeface="MS PGothic" charset="0"/>
                  <a:cs typeface="Arial" charset="0"/>
                </a:rPr>
                <a:t>Health Improvement</a:t>
              </a:r>
              <a:br>
                <a:rPr lang="en-US" b="1" dirty="0">
                  <a:solidFill>
                    <a:srgbClr val="004080"/>
                  </a:solidFill>
                  <a:latin typeface="Aller" charset="0"/>
                  <a:ea typeface="MS PGothic" charset="0"/>
                  <a:cs typeface="Arial" charset="0"/>
                </a:rPr>
              </a:br>
              <a:r>
                <a:rPr lang="en-US" b="1" dirty="0">
                  <a:solidFill>
                    <a:srgbClr val="004080"/>
                  </a:solidFill>
                  <a:latin typeface="Aller" charset="0"/>
                  <a:ea typeface="MS PGothic" charset="0"/>
                  <a:cs typeface="Arial" charset="0"/>
                </a:rPr>
                <a:t>Collaborative</a:t>
              </a:r>
            </a:p>
          </p:txBody>
        </p:sp>
        <p:sp>
          <p:nvSpPr>
            <p:cNvPr id="8" name="Rounded Rectangle 4"/>
            <p:cNvSpPr>
              <a:spLocks noChangeArrowheads="1"/>
            </p:cNvSpPr>
            <p:nvPr/>
          </p:nvSpPr>
          <p:spPr bwMode="auto">
            <a:xfrm>
              <a:off x="3856038" y="2941638"/>
              <a:ext cx="1676400" cy="960437"/>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Regional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Health Improvement</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Collaborative</a:t>
              </a:r>
            </a:p>
          </p:txBody>
        </p:sp>
        <p:sp>
          <p:nvSpPr>
            <p:cNvPr id="9" name="Rounded Rectangle 5"/>
            <p:cNvSpPr>
              <a:spLocks noChangeArrowheads="1"/>
            </p:cNvSpPr>
            <p:nvPr/>
          </p:nvSpPr>
          <p:spPr bwMode="auto">
            <a:xfrm>
              <a:off x="685800" y="3978275"/>
              <a:ext cx="1676400" cy="958850"/>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Regional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Health Improvement</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Collaborative</a:t>
              </a:r>
            </a:p>
          </p:txBody>
        </p:sp>
        <p:sp>
          <p:nvSpPr>
            <p:cNvPr id="10" name="Rounded Rectangle 6"/>
            <p:cNvSpPr>
              <a:spLocks noChangeArrowheads="1"/>
            </p:cNvSpPr>
            <p:nvPr/>
          </p:nvSpPr>
          <p:spPr bwMode="auto">
            <a:xfrm>
              <a:off x="2286000" y="4937125"/>
              <a:ext cx="1676400" cy="960438"/>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Regional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Health Improvement</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Collaborative</a:t>
              </a:r>
            </a:p>
          </p:txBody>
        </p:sp>
        <p:sp>
          <p:nvSpPr>
            <p:cNvPr id="11" name="Rounded Rectangle 7"/>
            <p:cNvSpPr>
              <a:spLocks noChangeArrowheads="1"/>
            </p:cNvSpPr>
            <p:nvPr/>
          </p:nvSpPr>
          <p:spPr bwMode="auto">
            <a:xfrm>
              <a:off x="3840163" y="3978275"/>
              <a:ext cx="1676400" cy="958850"/>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Regional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Health Improvement</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Collaborative</a:t>
              </a:r>
            </a:p>
          </p:txBody>
        </p:sp>
        <p:cxnSp>
          <p:nvCxnSpPr>
            <p:cNvPr id="12" name="Straight Arrow Connector 28"/>
            <p:cNvCxnSpPr>
              <a:cxnSpLocks noChangeShapeType="1"/>
              <a:stCxn id="14" idx="7"/>
              <a:endCxn id="8" idx="1"/>
            </p:cNvCxnSpPr>
            <p:nvPr/>
          </p:nvCxnSpPr>
          <p:spPr bwMode="auto">
            <a:xfrm rot="5400000" flipH="1" flipV="1">
              <a:off x="3309938" y="3294063"/>
              <a:ext cx="419100" cy="673100"/>
            </a:xfrm>
            <a:prstGeom prst="straightConnector1">
              <a:avLst/>
            </a:prstGeom>
            <a:noFill/>
            <a:ln w="9525">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29"/>
            <p:cNvCxnSpPr>
              <a:cxnSpLocks noChangeShapeType="1"/>
              <a:stCxn id="14" idx="0"/>
              <a:endCxn id="7" idx="2"/>
            </p:cNvCxnSpPr>
            <p:nvPr/>
          </p:nvCxnSpPr>
          <p:spPr bwMode="auto">
            <a:xfrm flipV="1">
              <a:off x="3101975" y="2849564"/>
              <a:ext cx="6351" cy="960436"/>
            </a:xfrm>
            <a:prstGeom prst="straightConnector1">
              <a:avLst/>
            </a:prstGeom>
            <a:noFill/>
            <a:ln w="9525">
              <a:solidFill>
                <a:srgbClr val="FF3300"/>
              </a:solidFill>
              <a:round/>
              <a:headEnd/>
              <a:tailEnd type="arrow" w="med" len="med"/>
            </a:ln>
            <a:extLst>
              <a:ext uri="{909E8E84-426E-40DD-AFC4-6F175D3DCCD1}">
                <a14:hiddenFill xmlns:a14="http://schemas.microsoft.com/office/drawing/2010/main">
                  <a:noFill/>
                </a14:hiddenFill>
              </a:ext>
            </a:extLst>
          </p:spPr>
        </p:cxnSp>
        <p:sp>
          <p:nvSpPr>
            <p:cNvPr id="14" name="Oval 36"/>
            <p:cNvSpPr>
              <a:spLocks noChangeArrowheads="1"/>
            </p:cNvSpPr>
            <p:nvPr/>
          </p:nvSpPr>
          <p:spPr bwMode="auto">
            <a:xfrm>
              <a:off x="2987675" y="3810000"/>
              <a:ext cx="228600" cy="20637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b="1">
                <a:solidFill>
                  <a:srgbClr val="004080"/>
                </a:solidFill>
                <a:latin typeface="Aller" charset="0"/>
                <a:ea typeface="MS PGothic" charset="0"/>
                <a:cs typeface="Arial" charset="0"/>
              </a:endParaRPr>
            </a:p>
          </p:txBody>
        </p:sp>
        <p:cxnSp>
          <p:nvCxnSpPr>
            <p:cNvPr id="15" name="Straight Arrow Connector 39"/>
            <p:cNvCxnSpPr>
              <a:cxnSpLocks noChangeShapeType="1"/>
              <a:stCxn id="14" idx="5"/>
              <a:endCxn id="11" idx="1"/>
            </p:cNvCxnSpPr>
            <p:nvPr/>
          </p:nvCxnSpPr>
          <p:spPr bwMode="auto">
            <a:xfrm rot="16200000" flipH="1">
              <a:off x="3275807" y="3893344"/>
              <a:ext cx="471487" cy="657225"/>
            </a:xfrm>
            <a:prstGeom prst="straightConnector1">
              <a:avLst/>
            </a:prstGeom>
            <a:noFill/>
            <a:ln w="9525">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42"/>
            <p:cNvCxnSpPr>
              <a:cxnSpLocks noChangeShapeType="1"/>
              <a:stCxn id="14" idx="4"/>
              <a:endCxn id="10" idx="0"/>
            </p:cNvCxnSpPr>
            <p:nvPr/>
          </p:nvCxnSpPr>
          <p:spPr bwMode="auto">
            <a:xfrm rot="16200000" flipH="1">
              <a:off x="2652713" y="4465637"/>
              <a:ext cx="920750" cy="22225"/>
            </a:xfrm>
            <a:prstGeom prst="straightConnector1">
              <a:avLst/>
            </a:prstGeom>
            <a:noFill/>
            <a:ln w="9525">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46"/>
            <p:cNvCxnSpPr>
              <a:cxnSpLocks noChangeShapeType="1"/>
              <a:stCxn id="14" idx="3"/>
              <a:endCxn id="9" idx="3"/>
            </p:cNvCxnSpPr>
            <p:nvPr/>
          </p:nvCxnSpPr>
          <p:spPr bwMode="auto">
            <a:xfrm rot="5400000">
              <a:off x="2455863" y="3892550"/>
              <a:ext cx="471487" cy="658813"/>
            </a:xfrm>
            <a:prstGeom prst="straightConnector1">
              <a:avLst/>
            </a:prstGeom>
            <a:noFill/>
            <a:ln w="9525">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49"/>
            <p:cNvCxnSpPr>
              <a:cxnSpLocks noChangeShapeType="1"/>
              <a:stCxn id="14" idx="1"/>
              <a:endCxn id="6" idx="3"/>
            </p:cNvCxnSpPr>
            <p:nvPr/>
          </p:nvCxnSpPr>
          <p:spPr bwMode="auto">
            <a:xfrm rot="16200000" flipV="1">
              <a:off x="2489994" y="3309144"/>
              <a:ext cx="433388" cy="628650"/>
            </a:xfrm>
            <a:prstGeom prst="straightConnector1">
              <a:avLst/>
            </a:prstGeom>
            <a:noFill/>
            <a:ln w="9525">
              <a:solidFill>
                <a:srgbClr val="FF3300"/>
              </a:solidFill>
              <a:round/>
              <a:headEnd/>
              <a:tailEnd type="arrow" w="med" len="med"/>
            </a:ln>
            <a:extLst>
              <a:ext uri="{909E8E84-426E-40DD-AFC4-6F175D3DCCD1}">
                <a14:hiddenFill xmlns:a14="http://schemas.microsoft.com/office/drawing/2010/main">
                  <a:noFill/>
                </a14:hiddenFill>
              </a:ext>
            </a:extLst>
          </p:spPr>
        </p:cxnSp>
        <p:sp>
          <p:nvSpPr>
            <p:cNvPr id="19" name="Oval 18"/>
            <p:cNvSpPr>
              <a:spLocks noChangeArrowheads="1"/>
            </p:cNvSpPr>
            <p:nvPr/>
          </p:nvSpPr>
          <p:spPr bwMode="auto">
            <a:xfrm>
              <a:off x="2574925" y="3641725"/>
              <a:ext cx="976313" cy="503238"/>
            </a:xfrm>
            <a:prstGeom prst="ellipse">
              <a:avLst/>
            </a:prstGeom>
            <a:solidFill>
              <a:schemeClr val="bg1"/>
            </a:solidFill>
            <a:ln w="9525">
              <a:solidFill>
                <a:srgbClr val="FF3300"/>
              </a:solidFill>
              <a:round/>
              <a:headEnd/>
              <a:tailEnd/>
            </a:ln>
          </p:spPr>
          <p:txBody>
            <a:bodyPr lIns="0" tIns="0" rIns="0" bIns="0" anchor="ctr"/>
            <a:lstStyle/>
            <a:p>
              <a:pPr algn="ctr">
                <a:lnSpc>
                  <a:spcPts val="2000"/>
                </a:lnSpc>
              </a:pPr>
              <a:r>
                <a:rPr lang="en-US" sz="2000" b="1" dirty="0">
                  <a:solidFill>
                    <a:srgbClr val="004080"/>
                  </a:solidFill>
                  <a:latin typeface="Aller" charset="0"/>
                  <a:ea typeface="MS PGothic" charset="0"/>
                  <a:cs typeface="Arial" charset="0"/>
                </a:rPr>
                <a:t>NRHI</a:t>
              </a:r>
            </a:p>
          </p:txBody>
        </p:sp>
        <p:sp>
          <p:nvSpPr>
            <p:cNvPr id="20" name="Rounded Rectangle 53"/>
            <p:cNvSpPr>
              <a:spLocks noChangeArrowheads="1"/>
            </p:cNvSpPr>
            <p:nvPr/>
          </p:nvSpPr>
          <p:spPr bwMode="auto">
            <a:xfrm>
              <a:off x="609600" y="1798638"/>
              <a:ext cx="4999038" cy="4221162"/>
            </a:xfrm>
            <a:prstGeom prst="roundRect">
              <a:avLst>
                <a:gd name="adj" fmla="val 16667"/>
              </a:avLst>
            </a:prstGeom>
            <a:noFill/>
            <a:ln w="9525">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solidFill>
                  <a:srgbClr val="004080"/>
                </a:solidFill>
                <a:ea typeface="MS PGothic" charset="0"/>
                <a:cs typeface="Arial" charset="0"/>
              </a:endParaRPr>
            </a:p>
          </p:txBody>
        </p:sp>
        <p:sp>
          <p:nvSpPr>
            <p:cNvPr id="21" name="Left-Right Arrow 55"/>
            <p:cNvSpPr>
              <a:spLocks noChangeArrowheads="1"/>
            </p:cNvSpPr>
            <p:nvPr/>
          </p:nvSpPr>
          <p:spPr bwMode="auto">
            <a:xfrm>
              <a:off x="5608638" y="3444875"/>
              <a:ext cx="1143000" cy="776288"/>
            </a:xfrm>
            <a:prstGeom prst="leftRightArrow">
              <a:avLst>
                <a:gd name="adj1" fmla="val 50000"/>
                <a:gd name="adj2" fmla="val 50061"/>
              </a:avLst>
            </a:prstGeom>
            <a:solidFill>
              <a:schemeClr val="accent1"/>
            </a:solidFill>
            <a:ln w="9525">
              <a:solidFill>
                <a:srgbClr val="FF3300"/>
              </a:solidFill>
              <a:round/>
              <a:headEnd/>
              <a:tailEnd/>
            </a:ln>
          </p:spPr>
          <p:txBody>
            <a:bodyPr/>
            <a:lstStyle/>
            <a:p>
              <a:pPr algn="ctr"/>
              <a:endParaRPr lang="en-US" b="1">
                <a:solidFill>
                  <a:srgbClr val="004080"/>
                </a:solidFill>
                <a:latin typeface="Aller" charset="0"/>
                <a:ea typeface="MS PGothic" charset="0"/>
                <a:cs typeface="Arial" charset="0"/>
              </a:endParaRPr>
            </a:p>
          </p:txBody>
        </p:sp>
        <p:grpSp>
          <p:nvGrpSpPr>
            <p:cNvPr id="22" name="Group 60"/>
            <p:cNvGrpSpPr>
              <a:grpSpLocks/>
            </p:cNvGrpSpPr>
            <p:nvPr/>
          </p:nvGrpSpPr>
          <p:grpSpPr bwMode="auto">
            <a:xfrm>
              <a:off x="6751638" y="2438400"/>
              <a:ext cx="2209800" cy="2759075"/>
              <a:chOff x="6751320" y="1920240"/>
              <a:chExt cx="2209800" cy="2758440"/>
            </a:xfrm>
          </p:grpSpPr>
          <p:sp>
            <p:nvSpPr>
              <p:cNvPr id="24" name="Rounded Rectangle 54"/>
              <p:cNvSpPr>
                <a:spLocks noChangeArrowheads="1"/>
              </p:cNvSpPr>
              <p:nvPr/>
            </p:nvSpPr>
            <p:spPr bwMode="auto">
              <a:xfrm>
                <a:off x="6751320" y="1920240"/>
                <a:ext cx="2209800" cy="2758440"/>
              </a:xfrm>
              <a:prstGeom prst="roundRect">
                <a:avLst>
                  <a:gd name="adj" fmla="val 16667"/>
                </a:avLst>
              </a:prstGeom>
              <a:noFill/>
              <a:ln w="9525">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b="1">
                  <a:solidFill>
                    <a:srgbClr val="004080"/>
                  </a:solidFill>
                  <a:latin typeface="Aller" charset="0"/>
                  <a:ea typeface="MS PGothic" charset="0"/>
                  <a:cs typeface="Arial" charset="0"/>
                </a:endParaRPr>
              </a:p>
            </p:txBody>
          </p:sp>
          <p:sp>
            <p:nvSpPr>
              <p:cNvPr id="25" name="Rounded Rectangle 56"/>
              <p:cNvSpPr>
                <a:spLocks noChangeArrowheads="1"/>
              </p:cNvSpPr>
              <p:nvPr/>
            </p:nvSpPr>
            <p:spPr bwMode="auto">
              <a:xfrm>
                <a:off x="7040880" y="2072640"/>
                <a:ext cx="1676400" cy="746760"/>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Federal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Agencies</a:t>
                </a:r>
              </a:p>
            </p:txBody>
          </p:sp>
          <p:sp>
            <p:nvSpPr>
              <p:cNvPr id="26" name="Rounded Rectangle 57"/>
              <p:cNvSpPr>
                <a:spLocks noChangeArrowheads="1"/>
              </p:cNvSpPr>
              <p:nvPr/>
            </p:nvSpPr>
            <p:spPr bwMode="auto">
              <a:xfrm>
                <a:off x="7056120" y="2926080"/>
                <a:ext cx="1676400" cy="746760"/>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dirty="0">
                    <a:solidFill>
                      <a:srgbClr val="004080"/>
                    </a:solidFill>
                    <a:latin typeface="Aller" charset="0"/>
                    <a:ea typeface="MS PGothic" charset="0"/>
                    <a:cs typeface="Arial" charset="0"/>
                  </a:rPr>
                  <a:t>National</a:t>
                </a:r>
              </a:p>
              <a:p>
                <a:pPr algn="ctr">
                  <a:lnSpc>
                    <a:spcPts val="1700"/>
                  </a:lnSpc>
                </a:pPr>
                <a:r>
                  <a:rPr lang="en-US" b="1" dirty="0">
                    <a:solidFill>
                      <a:srgbClr val="004080"/>
                    </a:solidFill>
                    <a:latin typeface="Aller" charset="0"/>
                    <a:ea typeface="MS PGothic" charset="0"/>
                    <a:cs typeface="Arial" charset="0"/>
                  </a:rPr>
                  <a:t>Stakeholder</a:t>
                </a:r>
              </a:p>
              <a:p>
                <a:pPr algn="ctr">
                  <a:lnSpc>
                    <a:spcPts val="1700"/>
                  </a:lnSpc>
                </a:pPr>
                <a:r>
                  <a:rPr lang="en-US" b="1" dirty="0">
                    <a:solidFill>
                      <a:srgbClr val="004080"/>
                    </a:solidFill>
                    <a:latin typeface="Aller" charset="0"/>
                    <a:ea typeface="MS PGothic" charset="0"/>
                    <a:cs typeface="Arial" charset="0"/>
                  </a:rPr>
                  <a:t>Groups</a:t>
                </a:r>
              </a:p>
            </p:txBody>
          </p:sp>
          <p:sp>
            <p:nvSpPr>
              <p:cNvPr id="27" name="Rounded Rectangle 58"/>
              <p:cNvSpPr>
                <a:spLocks noChangeArrowheads="1"/>
              </p:cNvSpPr>
              <p:nvPr/>
            </p:nvSpPr>
            <p:spPr bwMode="auto">
              <a:xfrm>
                <a:off x="7071360" y="3810000"/>
                <a:ext cx="1676400" cy="746760"/>
              </a:xfrm>
              <a:prstGeom prst="roundRect">
                <a:avLst>
                  <a:gd name="adj" fmla="val 16667"/>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ts val="1700"/>
                  </a:lnSpc>
                </a:pPr>
                <a:r>
                  <a:rPr lang="en-US" b="1">
                    <a:solidFill>
                      <a:srgbClr val="004080"/>
                    </a:solidFill>
                    <a:latin typeface="Aller" charset="0"/>
                    <a:ea typeface="MS PGothic" charset="0"/>
                    <a:cs typeface="Arial" charset="0"/>
                  </a:rPr>
                  <a:t>National</a:t>
                </a:r>
                <a:br>
                  <a:rPr lang="en-US" b="1">
                    <a:solidFill>
                      <a:srgbClr val="004080"/>
                    </a:solidFill>
                    <a:latin typeface="Aller" charset="0"/>
                    <a:ea typeface="MS PGothic" charset="0"/>
                    <a:cs typeface="Arial" charset="0"/>
                  </a:rPr>
                </a:br>
                <a:r>
                  <a:rPr lang="en-US" b="1">
                    <a:solidFill>
                      <a:srgbClr val="004080"/>
                    </a:solidFill>
                    <a:latin typeface="Aller" charset="0"/>
                    <a:ea typeface="MS PGothic" charset="0"/>
                    <a:cs typeface="Arial" charset="0"/>
                  </a:rPr>
                  <a:t>Foundations</a:t>
                </a:r>
              </a:p>
            </p:txBody>
          </p:sp>
        </p:grpSp>
        <p:pic>
          <p:nvPicPr>
            <p:cNvPr id="23" name="Picture 12" descr="NRHI_Logo_2color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5325" y="1584325"/>
              <a:ext cx="31448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27"/>
          <p:cNvSpPr txBox="1"/>
          <p:nvPr/>
        </p:nvSpPr>
        <p:spPr>
          <a:xfrm>
            <a:off x="11470341" y="6347012"/>
            <a:ext cx="228600" cy="369332"/>
          </a:xfrm>
          <a:prstGeom prst="rect">
            <a:avLst/>
          </a:prstGeom>
          <a:noFill/>
          <a:ln>
            <a:noFill/>
          </a:ln>
        </p:spPr>
        <p:txBody>
          <a:bodyPr wrap="square" rtlCol="0">
            <a:spAutoFit/>
          </a:bodyPr>
          <a:lstStyle/>
          <a:p>
            <a:r>
              <a:rPr lang="en-US" dirty="0"/>
              <a:t>7</a:t>
            </a:r>
          </a:p>
        </p:txBody>
      </p:sp>
      <p:pic>
        <p:nvPicPr>
          <p:cNvPr id="29" name="Picture 28" descr="QCORP-Color 2013.jpg"/>
          <p:cNvPicPr>
            <a:picLocks noChangeAspect="1"/>
          </p:cNvPicPr>
          <p:nvPr/>
        </p:nvPicPr>
        <p:blipFill>
          <a:blip r:embed="rId3" cstate="print"/>
          <a:stretch>
            <a:fillRect/>
          </a:stretch>
        </p:blipFill>
        <p:spPr>
          <a:xfrm>
            <a:off x="768321" y="6041363"/>
            <a:ext cx="1761532" cy="616196"/>
          </a:xfrm>
          <a:prstGeom prst="rect">
            <a:avLst/>
          </a:prstGeom>
        </p:spPr>
      </p:pic>
    </p:spTree>
    <p:extLst>
      <p:ext uri="{BB962C8B-B14F-4D97-AF65-F5344CB8AC3E}">
        <p14:creationId xmlns:p14="http://schemas.microsoft.com/office/powerpoint/2010/main" val="157931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356" y="176112"/>
            <a:ext cx="9087338" cy="1143000"/>
          </a:xfrm>
          <a:prstGeom prst="rect">
            <a:avLst/>
          </a:prstGeom>
        </p:spPr>
        <p:txBody>
          <a:bodyPr/>
          <a:lstStyle>
            <a:lvl1pPr algn="l" defTabSz="914400" rtl="0" eaLnBrk="1" latinLnBrk="0" hangingPunct="1">
              <a:spcBef>
                <a:spcPct val="0"/>
              </a:spcBef>
              <a:buNone/>
              <a:defRPr sz="3600" kern="1200" baseline="0">
                <a:solidFill>
                  <a:srgbClr val="0079C2"/>
                </a:solidFill>
                <a:latin typeface="Calibri" pitchFamily="34" charset="0"/>
                <a:ea typeface="+mj-ea"/>
                <a:cs typeface="+mj-cs"/>
              </a:defRPr>
            </a:lvl1pPr>
          </a:lstStyle>
          <a:p>
            <a:r>
              <a:rPr lang="en-US" sz="4000" b="1" dirty="0"/>
              <a:t>NRHI Members 11 of 13 Qualified Entities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642" y="1144841"/>
            <a:ext cx="9428736" cy="47057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QCORP-Color 2013.jpg"/>
          <p:cNvPicPr>
            <a:picLocks noChangeAspect="1"/>
          </p:cNvPicPr>
          <p:nvPr/>
        </p:nvPicPr>
        <p:blipFill>
          <a:blip r:embed="rId3" cstate="print"/>
          <a:stretch>
            <a:fillRect/>
          </a:stretch>
        </p:blipFill>
        <p:spPr>
          <a:xfrm>
            <a:off x="768321" y="6041363"/>
            <a:ext cx="1761532" cy="616196"/>
          </a:xfrm>
          <a:prstGeom prst="rect">
            <a:avLst/>
          </a:prstGeom>
        </p:spPr>
      </p:pic>
      <p:sp>
        <p:nvSpPr>
          <p:cNvPr id="7" name="TextBox 6"/>
          <p:cNvSpPr txBox="1"/>
          <p:nvPr/>
        </p:nvSpPr>
        <p:spPr>
          <a:xfrm>
            <a:off x="11470341" y="6347012"/>
            <a:ext cx="228600" cy="369332"/>
          </a:xfrm>
          <a:prstGeom prst="rect">
            <a:avLst/>
          </a:prstGeom>
          <a:noFill/>
          <a:ln>
            <a:noFill/>
          </a:ln>
        </p:spPr>
        <p:txBody>
          <a:bodyPr wrap="square" rtlCol="0">
            <a:spAutoFit/>
          </a:bodyPr>
          <a:lstStyle/>
          <a:p>
            <a:r>
              <a:rPr lang="en-US" dirty="0"/>
              <a:t>8</a:t>
            </a:r>
          </a:p>
        </p:txBody>
      </p:sp>
    </p:spTree>
    <p:extLst>
      <p:ext uri="{BB962C8B-B14F-4D97-AF65-F5344CB8AC3E}">
        <p14:creationId xmlns:p14="http://schemas.microsoft.com/office/powerpoint/2010/main" val="15628542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660a9027-3729-4ee3-b5e5-bb9aa8d5e935"/>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TotalTime>
  <Words>656</Words>
  <Application>Microsoft Office PowerPoint</Application>
  <PresentationFormat>Custom</PresentationFormat>
  <Paragraphs>157</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HDOfficeLightV0</vt:lpstr>
      <vt:lpstr>Facet</vt:lpstr>
      <vt:lpstr>Health Datapalooza </vt:lpstr>
      <vt:lpstr>About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Reports: Q Corp Consumer Friendly Website</vt:lpstr>
      <vt:lpstr>Oregon Medicare Fee for Service Enrollment</vt:lpstr>
      <vt:lpstr>Oregon Medicare Advantage Penetration as of 12/31/15</vt:lpstr>
      <vt:lpstr>Increased Number of Providers Receiving Reports</vt:lpstr>
      <vt:lpstr>Medicare Fee for Service members are a distinct demographic</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Datapalooza 2016</dc:title>
  <dc:creator>Juli Jones</dc:creator>
  <cp:lastModifiedBy>Sandy Vigilia</cp:lastModifiedBy>
  <cp:revision>17</cp:revision>
  <dcterms:created xsi:type="dcterms:W3CDTF">2016-04-27T13:22:35Z</dcterms:created>
  <dcterms:modified xsi:type="dcterms:W3CDTF">2016-05-03T20:24:12Z</dcterms:modified>
</cp:coreProperties>
</file>