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2.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279" r:id="rId5"/>
    <p:sldId id="356" r:id="rId6"/>
    <p:sldId id="357" r:id="rId7"/>
    <p:sldId id="443" r:id="rId8"/>
    <p:sldId id="409" r:id="rId9"/>
    <p:sldId id="444" r:id="rId10"/>
    <p:sldId id="420" r:id="rId11"/>
    <p:sldId id="445" r:id="rId12"/>
    <p:sldId id="422" r:id="rId13"/>
    <p:sldId id="427" r:id="rId14"/>
    <p:sldId id="428" r:id="rId15"/>
    <p:sldId id="429" r:id="rId16"/>
    <p:sldId id="430" r:id="rId17"/>
    <p:sldId id="431" r:id="rId18"/>
    <p:sldId id="432" r:id="rId19"/>
    <p:sldId id="446" r:id="rId20"/>
    <p:sldId id="434" r:id="rId21"/>
    <p:sldId id="435" r:id="rId22"/>
    <p:sldId id="436" r:id="rId23"/>
    <p:sldId id="437" r:id="rId24"/>
    <p:sldId id="438" r:id="rId25"/>
    <p:sldId id="439" r:id="rId26"/>
    <p:sldId id="440" r:id="rId27"/>
    <p:sldId id="441" r:id="rId28"/>
    <p:sldId id="442" r:id="rId29"/>
    <p:sldId id="316" r:id="rId30"/>
    <p:sldId id="317" r:id="rId31"/>
    <p:sldId id="333"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OCC - aks" initials="aks" lastIdx="3" clrIdx="6">
    <p:extLst>
      <p:ext uri="{19B8F6BF-5375-455C-9EA6-DF929625EA0E}">
        <p15:presenceInfo xmlns:p15="http://schemas.microsoft.com/office/powerpoint/2012/main" userId="OCC - aks" providerId="None"/>
      </p:ext>
    </p:extLst>
  </p:cmAuthor>
  <p:cmAuthor id="1" name="Chasan-Sloan, Deborah (FDA)" initials="CD(" lastIdx="1" clrIdx="0"/>
  <p:cmAuthor id="2" name="Thomson, Kyle" initials="TK" lastIdx="2" clrIdx="1"/>
  <p:cmAuthor id="3" name="Abrams, Thomas W" initials="ATW" lastIdx="4" clrIdx="2"/>
  <p:cmAuthor id="4" name="OGC" initials="OGC" lastIdx="4" clrIdx="3">
    <p:extLst>
      <p:ext uri="{19B8F6BF-5375-455C-9EA6-DF929625EA0E}">
        <p15:presenceInfo xmlns:p15="http://schemas.microsoft.com/office/powerpoint/2012/main" userId="OGC" providerId="None"/>
      </p:ext>
    </p:extLst>
  </p:cmAuthor>
  <p:cmAuthor id="5" name="McLawhorn, Melinda" initials="MM" lastIdx="4" clrIdx="4">
    <p:extLst>
      <p:ext uri="{19B8F6BF-5375-455C-9EA6-DF929625EA0E}">
        <p15:presenceInfo xmlns:p15="http://schemas.microsoft.com/office/powerpoint/2012/main" userId="S-1-5-21-1078081533-606747145-839522115-155925" providerId="AD"/>
      </p:ext>
    </p:extLst>
  </p:cmAuthor>
  <p:cmAuthor id="6" name="OCC" initials="OCC" lastIdx="2" clrIdx="5">
    <p:extLst>
      <p:ext uri="{19B8F6BF-5375-455C-9EA6-DF929625EA0E}">
        <p15:presenceInfo xmlns:p15="http://schemas.microsoft.com/office/powerpoint/2012/main" userId="OC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6" autoAdjust="0"/>
  </p:normalViewPr>
  <p:slideViewPr>
    <p:cSldViewPr snapToGrid="0" snapToObjects="1">
      <p:cViewPr varScale="1">
        <p:scale>
          <a:sx n="77" d="100"/>
          <a:sy n="77" d="100"/>
        </p:scale>
        <p:origin x="12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94"/>
    </p:cViewPr>
  </p:sorterViewPr>
  <p:notesViewPr>
    <p:cSldViewPr snapToGrid="0" snapToObjects="1">
      <p:cViewPr>
        <p:scale>
          <a:sx n="66" d="100"/>
          <a:sy n="66" d="100"/>
        </p:scale>
        <p:origin x="1797" y="-128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0616683-1A35-400D-806C-2D5EBE0BCAA7}" type="datetimeFigureOut">
              <a:rPr lang="en-US" smtClean="0"/>
              <a:t>10/30/2019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9AA0418-D55A-4D9E-B5E6-E5249DAA6456}" type="slidenum">
              <a:rPr lang="en-US" smtClean="0"/>
              <a:t>‹#›</a:t>
            </a:fld>
            <a:endParaRPr lang="en-US" dirty="0"/>
          </a:p>
        </p:txBody>
      </p:sp>
    </p:spTree>
    <p:extLst>
      <p:ext uri="{BB962C8B-B14F-4D97-AF65-F5344CB8AC3E}">
        <p14:creationId xmlns:p14="http://schemas.microsoft.com/office/powerpoint/2010/main" val="261550372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09T16:54:21.074"/>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09T16:54:21.074"/>
    </inkml:context>
    <inkml:brush xml:id="br0">
      <inkml:brushProperty name="width" value="0.05" units="cm"/>
      <inkml:brushProperty name="height" value="0.05" units="cm"/>
      <inkml:brushProperty name="color" value="#FFC114"/>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2440" tIns="46221" rIns="92440" bIns="46221" rtlCol="0"/>
          <a:lstStyle>
            <a:lvl1pPr algn="l">
              <a:defRPr sz="1200"/>
            </a:lvl1pPr>
          </a:lstStyle>
          <a:p>
            <a:endParaRPr lang="en-US" dirty="0"/>
          </a:p>
        </p:txBody>
      </p:sp>
      <p:sp>
        <p:nvSpPr>
          <p:cNvPr id="3" name="Date Placeholder 2"/>
          <p:cNvSpPr>
            <a:spLocks noGrp="1"/>
          </p:cNvSpPr>
          <p:nvPr>
            <p:ph type="dt" idx="1"/>
          </p:nvPr>
        </p:nvSpPr>
        <p:spPr>
          <a:xfrm>
            <a:off x="3970941" y="2"/>
            <a:ext cx="3037840" cy="464820"/>
          </a:xfrm>
          <a:prstGeom prst="rect">
            <a:avLst/>
          </a:prstGeom>
        </p:spPr>
        <p:txBody>
          <a:bodyPr vert="horz" lIns="92440" tIns="46221" rIns="92440" bIns="46221" rtlCol="0"/>
          <a:lstStyle>
            <a:lvl1pPr algn="r">
              <a:defRPr sz="1200"/>
            </a:lvl1pPr>
          </a:lstStyle>
          <a:p>
            <a:fld id="{0F94F1F9-670B-4BD8-A79A-22FF1A005646}" type="datetimeFigureOut">
              <a:rPr lang="en-US" smtClean="0"/>
              <a:t>10/30/2019</a:t>
            </a:fld>
            <a:endParaRPr lang="en-US" dirty="0"/>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2440" tIns="46221" rIns="92440" bIns="46221"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0" tIns="46221" rIns="92440" bIns="46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0" tIns="46221" rIns="92440" bIns="4622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829967"/>
            <a:ext cx="3037840" cy="464820"/>
          </a:xfrm>
          <a:prstGeom prst="rect">
            <a:avLst/>
          </a:prstGeom>
        </p:spPr>
        <p:txBody>
          <a:bodyPr vert="horz" lIns="92440" tIns="46221" rIns="92440" bIns="46221" rtlCol="0" anchor="b"/>
          <a:lstStyle>
            <a:lvl1pPr algn="r">
              <a:defRPr sz="1200"/>
            </a:lvl1pPr>
          </a:lstStyle>
          <a:p>
            <a:fld id="{70488F4B-C8AB-4DED-82A3-6F6C06D43A36}" type="slidenum">
              <a:rPr lang="en-US" smtClean="0"/>
              <a:t>‹#›</a:t>
            </a:fld>
            <a:endParaRPr lang="en-US" dirty="0"/>
          </a:p>
        </p:txBody>
      </p:sp>
    </p:spTree>
    <p:extLst>
      <p:ext uri="{BB962C8B-B14F-4D97-AF65-F5344CB8AC3E}">
        <p14:creationId xmlns:p14="http://schemas.microsoft.com/office/powerpoint/2010/main" val="29436507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endParaRPr lang="en-US" altLang="en-US" baseline="0" dirty="0"/>
          </a:p>
        </p:txBody>
      </p:sp>
      <p:sp>
        <p:nvSpPr>
          <p:cNvPr id="37892" name="Slide Number Placeholder 3"/>
          <p:cNvSpPr>
            <a:spLocks noGrp="1"/>
          </p:cNvSpPr>
          <p:nvPr>
            <p:ph type="sldNum" sz="quarter" idx="5"/>
          </p:nvPr>
        </p:nvSpPr>
        <p:spPr>
          <a:noFill/>
        </p:spPr>
        <p:txBody>
          <a:bodyPr/>
          <a:lstStyle>
            <a:lvl1pPr defTabSz="931659" eaLnBrk="0" hangingPunct="0">
              <a:spcBef>
                <a:spcPct val="30000"/>
              </a:spcBef>
              <a:defRPr sz="1200">
                <a:solidFill>
                  <a:schemeClr val="tx1"/>
                </a:solidFill>
                <a:latin typeface="Arial" charset="0"/>
                <a:cs typeface="Arial" charset="0"/>
              </a:defRPr>
            </a:lvl1pPr>
            <a:lvl2pPr marL="742789" indent="-285687" defTabSz="931659" eaLnBrk="0" hangingPunct="0">
              <a:spcBef>
                <a:spcPct val="30000"/>
              </a:spcBef>
              <a:defRPr sz="1200">
                <a:solidFill>
                  <a:schemeClr val="tx1"/>
                </a:solidFill>
                <a:latin typeface="Arial" charset="0"/>
                <a:cs typeface="Arial" charset="0"/>
              </a:defRPr>
            </a:lvl2pPr>
            <a:lvl3pPr marL="1142750" indent="-228548" defTabSz="931659" eaLnBrk="0" hangingPunct="0">
              <a:spcBef>
                <a:spcPct val="30000"/>
              </a:spcBef>
              <a:defRPr sz="1200">
                <a:solidFill>
                  <a:schemeClr val="tx1"/>
                </a:solidFill>
                <a:latin typeface="Arial" charset="0"/>
                <a:cs typeface="Arial" charset="0"/>
              </a:defRPr>
            </a:lvl3pPr>
            <a:lvl4pPr marL="1599850" indent="-228548" defTabSz="931659" eaLnBrk="0" hangingPunct="0">
              <a:spcBef>
                <a:spcPct val="30000"/>
              </a:spcBef>
              <a:defRPr sz="1200">
                <a:solidFill>
                  <a:schemeClr val="tx1"/>
                </a:solidFill>
                <a:latin typeface="Arial" charset="0"/>
                <a:cs typeface="Arial" charset="0"/>
              </a:defRPr>
            </a:lvl4pPr>
            <a:lvl5pPr marL="2056950" indent="-228548" defTabSz="931659" eaLnBrk="0" hangingPunct="0">
              <a:spcBef>
                <a:spcPct val="30000"/>
              </a:spcBef>
              <a:defRPr sz="1200">
                <a:solidFill>
                  <a:schemeClr val="tx1"/>
                </a:solidFill>
                <a:latin typeface="Arial" charset="0"/>
                <a:cs typeface="Arial" charset="0"/>
              </a:defRPr>
            </a:lvl5pPr>
            <a:lvl6pPr marL="2514051" indent="-228548" defTabSz="931659" eaLnBrk="0" fontAlgn="base" hangingPunct="0">
              <a:spcBef>
                <a:spcPct val="30000"/>
              </a:spcBef>
              <a:spcAft>
                <a:spcPct val="0"/>
              </a:spcAft>
              <a:defRPr sz="1200">
                <a:solidFill>
                  <a:schemeClr val="tx1"/>
                </a:solidFill>
                <a:latin typeface="Arial" charset="0"/>
                <a:cs typeface="Arial" charset="0"/>
              </a:defRPr>
            </a:lvl6pPr>
            <a:lvl7pPr marL="2971151" indent="-228548" defTabSz="931659" eaLnBrk="0" fontAlgn="base" hangingPunct="0">
              <a:spcBef>
                <a:spcPct val="30000"/>
              </a:spcBef>
              <a:spcAft>
                <a:spcPct val="0"/>
              </a:spcAft>
              <a:defRPr sz="1200">
                <a:solidFill>
                  <a:schemeClr val="tx1"/>
                </a:solidFill>
                <a:latin typeface="Arial" charset="0"/>
                <a:cs typeface="Arial" charset="0"/>
              </a:defRPr>
            </a:lvl7pPr>
            <a:lvl8pPr marL="3428252" indent="-228548" defTabSz="931659" eaLnBrk="0" fontAlgn="base" hangingPunct="0">
              <a:spcBef>
                <a:spcPct val="30000"/>
              </a:spcBef>
              <a:spcAft>
                <a:spcPct val="0"/>
              </a:spcAft>
              <a:defRPr sz="1200">
                <a:solidFill>
                  <a:schemeClr val="tx1"/>
                </a:solidFill>
                <a:latin typeface="Arial" charset="0"/>
                <a:cs typeface="Arial" charset="0"/>
              </a:defRPr>
            </a:lvl8pPr>
            <a:lvl9pPr marL="3885354" indent="-228548" defTabSz="931659"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2CAFCF9-E388-4B73-BE7D-C6CD0075701C}"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2380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701678" y="4419601"/>
            <a:ext cx="5607050"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34">
              <a:defRPr/>
            </a:pPr>
            <a:endParaRPr lang="en-US" altLang="en-US" baseline="0" dirty="0"/>
          </a:p>
        </p:txBody>
      </p:sp>
    </p:spTree>
    <p:extLst>
      <p:ext uri="{BB962C8B-B14F-4D97-AF65-F5344CB8AC3E}">
        <p14:creationId xmlns:p14="http://schemas.microsoft.com/office/powerpoint/2010/main" val="264525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701678" y="4419601"/>
            <a:ext cx="5607050"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34">
              <a:defRPr/>
            </a:pPr>
            <a:endParaRPr lang="en-US" altLang="en-US" baseline="0" dirty="0"/>
          </a:p>
          <a:p>
            <a:pPr defTabSz="914334">
              <a:defRPr/>
            </a:pPr>
            <a:endParaRPr lang="en-US" altLang="en-US" baseline="0" dirty="0"/>
          </a:p>
        </p:txBody>
      </p:sp>
    </p:spTree>
    <p:extLst>
      <p:ext uri="{BB962C8B-B14F-4D97-AF65-F5344CB8AC3E}">
        <p14:creationId xmlns:p14="http://schemas.microsoft.com/office/powerpoint/2010/main" val="237020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12</a:t>
            </a:fld>
            <a:endParaRPr lang="en-US" dirty="0"/>
          </a:p>
        </p:txBody>
      </p:sp>
    </p:spTree>
    <p:extLst>
      <p:ext uri="{BB962C8B-B14F-4D97-AF65-F5344CB8AC3E}">
        <p14:creationId xmlns:p14="http://schemas.microsoft.com/office/powerpoint/2010/main" val="1000268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415789"/>
            <a:ext cx="6386286" cy="45830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cs typeface="Arial" charset="0"/>
            </a:endParaRPr>
          </a:p>
        </p:txBody>
      </p:sp>
      <p:sp>
        <p:nvSpPr>
          <p:cNvPr id="4" name="Slide Number Placeholder 3"/>
          <p:cNvSpPr>
            <a:spLocks noGrp="1"/>
          </p:cNvSpPr>
          <p:nvPr>
            <p:ph type="sldNum" sz="quarter" idx="10"/>
          </p:nvPr>
        </p:nvSpPr>
        <p:spPr/>
        <p:txBody>
          <a:bodyPr/>
          <a:lstStyle/>
          <a:p>
            <a:fld id="{70488F4B-C8AB-4DED-82A3-6F6C06D43A36}" type="slidenum">
              <a:rPr lang="en-US" smtClean="0"/>
              <a:t>13</a:t>
            </a:fld>
            <a:endParaRPr lang="en-US" dirty="0"/>
          </a:p>
        </p:txBody>
      </p:sp>
    </p:spTree>
    <p:extLst>
      <p:ext uri="{BB962C8B-B14F-4D97-AF65-F5344CB8AC3E}">
        <p14:creationId xmlns:p14="http://schemas.microsoft.com/office/powerpoint/2010/main" val="2817521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14</a:t>
            </a:fld>
            <a:endParaRPr lang="en-US" dirty="0"/>
          </a:p>
        </p:txBody>
      </p:sp>
    </p:spTree>
    <p:extLst>
      <p:ext uri="{BB962C8B-B14F-4D97-AF65-F5344CB8AC3E}">
        <p14:creationId xmlns:p14="http://schemas.microsoft.com/office/powerpoint/2010/main" val="1087027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701678" y="4419601"/>
            <a:ext cx="5607050"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34">
              <a:defRPr/>
            </a:pPr>
            <a:endParaRPr lang="en-US" altLang="en-US" baseline="0" dirty="0"/>
          </a:p>
        </p:txBody>
      </p:sp>
    </p:spTree>
    <p:extLst>
      <p:ext uri="{BB962C8B-B14F-4D97-AF65-F5344CB8AC3E}">
        <p14:creationId xmlns:p14="http://schemas.microsoft.com/office/powerpoint/2010/main" val="264525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16</a:t>
            </a:fld>
            <a:endParaRPr lang="en-US" dirty="0"/>
          </a:p>
        </p:txBody>
      </p:sp>
    </p:spTree>
    <p:extLst>
      <p:ext uri="{BB962C8B-B14F-4D97-AF65-F5344CB8AC3E}">
        <p14:creationId xmlns:p14="http://schemas.microsoft.com/office/powerpoint/2010/main" val="1000268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17</a:t>
            </a:fld>
            <a:endParaRPr lang="en-US" dirty="0"/>
          </a:p>
        </p:txBody>
      </p:sp>
    </p:spTree>
    <p:extLst>
      <p:ext uri="{BB962C8B-B14F-4D97-AF65-F5344CB8AC3E}">
        <p14:creationId xmlns:p14="http://schemas.microsoft.com/office/powerpoint/2010/main" val="3932173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18</a:t>
            </a:fld>
            <a:endParaRPr lang="en-US" dirty="0"/>
          </a:p>
        </p:txBody>
      </p:sp>
    </p:spTree>
    <p:extLst>
      <p:ext uri="{BB962C8B-B14F-4D97-AF65-F5344CB8AC3E}">
        <p14:creationId xmlns:p14="http://schemas.microsoft.com/office/powerpoint/2010/main" val="4101250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19</a:t>
            </a:fld>
            <a:endParaRPr lang="en-US" dirty="0"/>
          </a:p>
        </p:txBody>
      </p:sp>
    </p:spTree>
    <p:extLst>
      <p:ext uri="{BB962C8B-B14F-4D97-AF65-F5344CB8AC3E}">
        <p14:creationId xmlns:p14="http://schemas.microsoft.com/office/powerpoint/2010/main" val="2140435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701678" y="4419601"/>
            <a:ext cx="5607050" cy="417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34">
              <a:defRPr/>
            </a:pPr>
            <a:endParaRPr lang="en-US" altLang="en-US" baseline="0" dirty="0"/>
          </a:p>
        </p:txBody>
      </p:sp>
    </p:spTree>
    <p:extLst>
      <p:ext uri="{BB962C8B-B14F-4D97-AF65-F5344CB8AC3E}">
        <p14:creationId xmlns:p14="http://schemas.microsoft.com/office/powerpoint/2010/main" val="2645250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20</a:t>
            </a:fld>
            <a:endParaRPr lang="en-US" dirty="0"/>
          </a:p>
        </p:txBody>
      </p:sp>
    </p:spTree>
    <p:extLst>
      <p:ext uri="{BB962C8B-B14F-4D97-AF65-F5344CB8AC3E}">
        <p14:creationId xmlns:p14="http://schemas.microsoft.com/office/powerpoint/2010/main" val="301000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21</a:t>
            </a:fld>
            <a:endParaRPr lang="en-US" dirty="0"/>
          </a:p>
        </p:txBody>
      </p:sp>
    </p:spTree>
    <p:extLst>
      <p:ext uri="{BB962C8B-B14F-4D97-AF65-F5344CB8AC3E}">
        <p14:creationId xmlns:p14="http://schemas.microsoft.com/office/powerpoint/2010/main" val="1934623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22</a:t>
            </a:fld>
            <a:endParaRPr lang="en-US" dirty="0"/>
          </a:p>
        </p:txBody>
      </p:sp>
    </p:spTree>
    <p:extLst>
      <p:ext uri="{BB962C8B-B14F-4D97-AF65-F5344CB8AC3E}">
        <p14:creationId xmlns:p14="http://schemas.microsoft.com/office/powerpoint/2010/main" val="235798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488F4B-C8AB-4DED-82A3-6F6C06D43A36}" type="slidenum">
              <a:rPr lang="en-US" smtClean="0"/>
              <a:t>23</a:t>
            </a:fld>
            <a:endParaRPr lang="en-US" dirty="0"/>
          </a:p>
        </p:txBody>
      </p:sp>
    </p:spTree>
    <p:extLst>
      <p:ext uri="{BB962C8B-B14F-4D97-AF65-F5344CB8AC3E}">
        <p14:creationId xmlns:p14="http://schemas.microsoft.com/office/powerpoint/2010/main" val="1128637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24</a:t>
            </a:fld>
            <a:endParaRPr lang="en-US" dirty="0"/>
          </a:p>
        </p:txBody>
      </p:sp>
    </p:spTree>
    <p:extLst>
      <p:ext uri="{BB962C8B-B14F-4D97-AF65-F5344CB8AC3E}">
        <p14:creationId xmlns:p14="http://schemas.microsoft.com/office/powerpoint/2010/main" val="3002425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25</a:t>
            </a:fld>
            <a:endParaRPr lang="en-US" dirty="0"/>
          </a:p>
        </p:txBody>
      </p:sp>
    </p:spTree>
    <p:extLst>
      <p:ext uri="{BB962C8B-B14F-4D97-AF65-F5344CB8AC3E}">
        <p14:creationId xmlns:p14="http://schemas.microsoft.com/office/powerpoint/2010/main" val="584276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26</a:t>
            </a:fld>
            <a:endParaRPr lang="en-US"/>
          </a:p>
        </p:txBody>
      </p:sp>
    </p:spTree>
    <p:extLst>
      <p:ext uri="{BB962C8B-B14F-4D97-AF65-F5344CB8AC3E}">
        <p14:creationId xmlns:p14="http://schemas.microsoft.com/office/powerpoint/2010/main" val="557504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88F4B-C8AB-4DED-82A3-6F6C06D43A36}" type="slidenum">
              <a:rPr lang="en-US" smtClean="0"/>
              <a:t>27</a:t>
            </a:fld>
            <a:endParaRPr lang="en-US"/>
          </a:p>
        </p:txBody>
      </p:sp>
    </p:spTree>
    <p:extLst>
      <p:ext uri="{BB962C8B-B14F-4D97-AF65-F5344CB8AC3E}">
        <p14:creationId xmlns:p14="http://schemas.microsoft.com/office/powerpoint/2010/main" val="315138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28</a:t>
            </a:fld>
            <a:endParaRPr lang="en-US"/>
          </a:p>
        </p:txBody>
      </p:sp>
    </p:spTree>
    <p:extLst>
      <p:ext uri="{BB962C8B-B14F-4D97-AF65-F5344CB8AC3E}">
        <p14:creationId xmlns:p14="http://schemas.microsoft.com/office/powerpoint/2010/main" val="282427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3</a:t>
            </a:fld>
            <a:endParaRPr lang="en-US" dirty="0"/>
          </a:p>
        </p:txBody>
      </p:sp>
    </p:spTree>
    <p:extLst>
      <p:ext uri="{BB962C8B-B14F-4D97-AF65-F5344CB8AC3E}">
        <p14:creationId xmlns:p14="http://schemas.microsoft.com/office/powerpoint/2010/main" val="100026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4</a:t>
            </a:fld>
            <a:endParaRPr lang="en-US" dirty="0"/>
          </a:p>
        </p:txBody>
      </p:sp>
    </p:spTree>
    <p:extLst>
      <p:ext uri="{BB962C8B-B14F-4D97-AF65-F5344CB8AC3E}">
        <p14:creationId xmlns:p14="http://schemas.microsoft.com/office/powerpoint/2010/main" val="193462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5</a:t>
            </a:fld>
            <a:endParaRPr lang="en-US" dirty="0"/>
          </a:p>
        </p:txBody>
      </p:sp>
    </p:spTree>
    <p:extLst>
      <p:ext uri="{BB962C8B-B14F-4D97-AF65-F5344CB8AC3E}">
        <p14:creationId xmlns:p14="http://schemas.microsoft.com/office/powerpoint/2010/main" val="112863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6</a:t>
            </a:fld>
            <a:endParaRPr lang="en-US" dirty="0"/>
          </a:p>
        </p:txBody>
      </p:sp>
    </p:spTree>
    <p:extLst>
      <p:ext uri="{BB962C8B-B14F-4D97-AF65-F5344CB8AC3E}">
        <p14:creationId xmlns:p14="http://schemas.microsoft.com/office/powerpoint/2010/main" val="300242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15789"/>
            <a:ext cx="5608320" cy="4414177"/>
          </a:xfrm>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0488F4B-C8AB-4DED-82A3-6F6C06D43A36}" type="slidenum">
              <a:rPr lang="en-US" smtClean="0"/>
              <a:t>7</a:t>
            </a:fld>
            <a:endParaRPr lang="en-US" dirty="0"/>
          </a:p>
        </p:txBody>
      </p:sp>
    </p:spTree>
    <p:extLst>
      <p:ext uri="{BB962C8B-B14F-4D97-AF65-F5344CB8AC3E}">
        <p14:creationId xmlns:p14="http://schemas.microsoft.com/office/powerpoint/2010/main" val="97411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88F4B-C8AB-4DED-82A3-6F6C06D43A36}" type="slidenum">
              <a:rPr lang="en-US" smtClean="0"/>
              <a:t>8</a:t>
            </a:fld>
            <a:endParaRPr lang="en-US" dirty="0"/>
          </a:p>
        </p:txBody>
      </p:sp>
    </p:spTree>
    <p:extLst>
      <p:ext uri="{BB962C8B-B14F-4D97-AF65-F5344CB8AC3E}">
        <p14:creationId xmlns:p14="http://schemas.microsoft.com/office/powerpoint/2010/main" val="373986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15789"/>
            <a:ext cx="5608320" cy="4414177"/>
          </a:xfrm>
        </p:spPr>
        <p:txBody>
          <a:bodyPr/>
          <a:lstStyle/>
          <a:p>
            <a:endParaRPr lang="en-US" dirty="0"/>
          </a:p>
        </p:txBody>
      </p:sp>
      <p:sp>
        <p:nvSpPr>
          <p:cNvPr id="4" name="Slide Number Placeholder 3"/>
          <p:cNvSpPr>
            <a:spLocks noGrp="1"/>
          </p:cNvSpPr>
          <p:nvPr>
            <p:ph type="sldNum" sz="quarter" idx="10"/>
          </p:nvPr>
        </p:nvSpPr>
        <p:spPr/>
        <p:txBody>
          <a:bodyPr/>
          <a:lstStyle/>
          <a:p>
            <a:fld id="{70488F4B-C8AB-4DED-82A3-6F6C06D43A36}" type="slidenum">
              <a:rPr lang="en-US" smtClean="0"/>
              <a:t>9</a:t>
            </a:fld>
            <a:endParaRPr lang="en-US" dirty="0"/>
          </a:p>
        </p:txBody>
      </p:sp>
    </p:spTree>
    <p:extLst>
      <p:ext uri="{BB962C8B-B14F-4D97-AF65-F5344CB8AC3E}">
        <p14:creationId xmlns:p14="http://schemas.microsoft.com/office/powerpoint/2010/main" val="2285408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773606" y="6355260"/>
            <a:ext cx="2133600" cy="365125"/>
          </a:xfrm>
        </p:spPr>
        <p:txBody>
          <a:bodyPr/>
          <a:lstStyle/>
          <a:p>
            <a:fld id="{225043A0-D735-4F72-9CD5-1D86EAEED3FE}" type="datetime1">
              <a:rPr lang="en-US" smtClean="0"/>
              <a:t>10/30/2019</a:t>
            </a:fld>
            <a:endParaRPr lang="en-US" dirty="0"/>
          </a:p>
        </p:txBody>
      </p:sp>
      <p:pic>
        <p:nvPicPr>
          <p:cNvPr id="8" name="Picture 7" descr="FDA_B&amp;W_Primary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0947" y="261425"/>
            <a:ext cx="2703422" cy="563312"/>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Tree>
    <p:extLst>
      <p:ext uri="{BB962C8B-B14F-4D97-AF65-F5344CB8AC3E}">
        <p14:creationId xmlns:p14="http://schemas.microsoft.com/office/powerpoint/2010/main" val="107369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55241" y="6356350"/>
            <a:ext cx="2133600" cy="365125"/>
          </a:xfrm>
        </p:spPr>
        <p:txBody>
          <a:bodyPr/>
          <a:lstStyle/>
          <a:p>
            <a:fld id="{8CFC05D3-40A6-4515-A9C2-CC3C751B8123}" type="datetime1">
              <a:rPr lang="en-US" smtClean="0"/>
              <a:t>10/30/2019</a:t>
            </a:fld>
            <a:endParaRPr lang="en-US" dirty="0"/>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231470" y="5291167"/>
            <a:ext cx="620543" cy="743080"/>
          </a:xfrm>
          <a:prstGeom prst="rect">
            <a:avLst/>
          </a:prstGeom>
        </p:spPr>
      </p:pic>
      <p:sp>
        <p:nvSpPr>
          <p:cNvPr id="9" name="Footer Placeholder 4"/>
          <p:cNvSpPr>
            <a:spLocks noGrp="1"/>
          </p:cNvSpPr>
          <p:nvPr>
            <p:ph type="ftr" sz="quarter" idx="11"/>
          </p:nvPr>
        </p:nvSpPr>
        <p:spPr>
          <a:xfrm rot="5400000">
            <a:off x="-1161972" y="1451193"/>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8" name="TextBox 7"/>
          <p:cNvSpPr txBox="1"/>
          <p:nvPr userDrawn="1"/>
        </p:nvSpPr>
        <p:spPr>
          <a:xfrm rot="5400000">
            <a:off x="117044" y="6376216"/>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63844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0650" y="6354123"/>
            <a:ext cx="2133600" cy="365125"/>
          </a:xfrm>
        </p:spPr>
        <p:txBody>
          <a:bodyPr/>
          <a:lstStyle/>
          <a:p>
            <a:fld id="{533A5A6C-D89C-47C9-9019-096CEECCE9BE}" type="datetime1">
              <a:rPr lang="en-US" smtClean="0"/>
              <a:t>10/30/2019</a:t>
            </a:fld>
            <a:endParaRPr lang="en-US" dirty="0"/>
          </a:p>
        </p:txBody>
      </p:sp>
      <p:sp>
        <p:nvSpPr>
          <p:cNvPr id="7"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pic>
        <p:nvPicPr>
          <p:cNvPr id="9" name="Picture 8"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218888" y="5307876"/>
            <a:ext cx="620543" cy="743080"/>
          </a:xfrm>
          <a:prstGeom prst="rect">
            <a:avLst/>
          </a:prstGeom>
        </p:spPr>
      </p:pic>
      <p:sp>
        <p:nvSpPr>
          <p:cNvPr id="10" name="TextBox 9"/>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104323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FDA_B&amp;W_Primary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236" y="2648601"/>
            <a:ext cx="4198518" cy="874845"/>
          </a:xfrm>
          <a:prstGeom prst="rect">
            <a:avLst/>
          </a:prstGeom>
        </p:spPr>
      </p:pic>
    </p:spTree>
    <p:extLst>
      <p:ext uri="{BB962C8B-B14F-4D97-AF65-F5344CB8AC3E}">
        <p14:creationId xmlns:p14="http://schemas.microsoft.com/office/powerpoint/2010/main" val="609147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49" y="1023679"/>
            <a:ext cx="8509103" cy="926020"/>
          </a:xfrm>
        </p:spPr>
        <p:txBody>
          <a:bodyPr/>
          <a:lstStyle/>
          <a:p>
            <a:r>
              <a:rPr lang="en-US"/>
              <a:t>Click to edit Master title style</a:t>
            </a:r>
          </a:p>
        </p:txBody>
      </p:sp>
      <p:sp>
        <p:nvSpPr>
          <p:cNvPr id="3" name="Content Placeholder 2"/>
          <p:cNvSpPr>
            <a:spLocks noGrp="1"/>
          </p:cNvSpPr>
          <p:nvPr>
            <p:ph idx="1"/>
          </p:nvPr>
        </p:nvSpPr>
        <p:spPr>
          <a:xfrm>
            <a:off x="323850" y="2009775"/>
            <a:ext cx="8509103" cy="42860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676650" y="6375400"/>
            <a:ext cx="2133600" cy="365125"/>
          </a:xfrm>
        </p:spPr>
        <p:txBody>
          <a:bodyPr/>
          <a:lstStyle>
            <a:lvl1pPr algn="ctr">
              <a:defRPr/>
            </a:lvl1pPr>
          </a:lstStyle>
          <a:p>
            <a:fld id="{F3C7693D-28B3-4333-9BD1-FD427A668367}" type="datetime1">
              <a:rPr lang="en-US" smtClean="0"/>
              <a:t>10/30/2019</a:t>
            </a:fld>
            <a:endParaRPr lang="en-US" dirty="0"/>
          </a:p>
        </p:txBody>
      </p:sp>
      <p:sp>
        <p:nvSpPr>
          <p:cNvPr id="5" name="Footer Placeholder 4"/>
          <p:cNvSpPr>
            <a:spLocks noGrp="1"/>
          </p:cNvSpPr>
          <p:nvPr>
            <p:ph type="ftr" sz="quarter" idx="11"/>
          </p:nvPr>
        </p:nvSpPr>
        <p:spPr>
          <a:xfrm>
            <a:off x="24765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TextBox 8"/>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22954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62375" y="6334125"/>
            <a:ext cx="2133600" cy="365125"/>
          </a:xfrm>
        </p:spPr>
        <p:txBody>
          <a:bodyPr/>
          <a:lstStyle/>
          <a:p>
            <a:fld id="{404EA680-4144-4C8C-9527-46F42E5E4004}" type="datetime1">
              <a:rPr lang="en-US" smtClean="0"/>
              <a:t>10/30/2019</a:t>
            </a:fld>
            <a:endParaRPr lang="en-US" dirty="0"/>
          </a:p>
        </p:txBody>
      </p:sp>
      <p:sp>
        <p:nvSpPr>
          <p:cNvPr id="6"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Tree>
    <p:extLst>
      <p:ext uri="{BB962C8B-B14F-4D97-AF65-F5344CB8AC3E}">
        <p14:creationId xmlns:p14="http://schemas.microsoft.com/office/powerpoint/2010/main" val="38935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609834" y="6349336"/>
            <a:ext cx="2133600" cy="365125"/>
          </a:xfrm>
        </p:spPr>
        <p:txBody>
          <a:bodyPr/>
          <a:lstStyle/>
          <a:p>
            <a:fld id="{A9571B9D-EBA0-4E73-890A-959FAAEACB47}" type="datetime1">
              <a:rPr lang="en-US" smtClean="0"/>
              <a:t>10/30/2019</a:t>
            </a:fld>
            <a:endParaRPr lang="en-US" dirty="0"/>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69796"/>
            <a:ext cx="620543" cy="743080"/>
          </a:xfrm>
          <a:prstGeom prst="rect">
            <a:avLst/>
          </a:prstGeom>
        </p:spPr>
      </p:pic>
      <p:sp>
        <p:nvSpPr>
          <p:cNvPr id="8"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0" name="TextBox 9"/>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124981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514307" y="6380336"/>
            <a:ext cx="2133600" cy="365125"/>
          </a:xfrm>
        </p:spPr>
        <p:txBody>
          <a:bodyPr/>
          <a:lstStyle/>
          <a:p>
            <a:fld id="{075035BF-48B9-4BB5-9F65-BECCB3F3D66A}" type="datetime1">
              <a:rPr lang="en-US" smtClean="0"/>
              <a:t>10/30/2019</a:t>
            </a:fld>
            <a:endParaRPr lang="en-US" dirty="0"/>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218117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886200" y="6384925"/>
            <a:ext cx="2133600" cy="365125"/>
          </a:xfrm>
        </p:spPr>
        <p:txBody>
          <a:bodyPr/>
          <a:lstStyle/>
          <a:p>
            <a:fld id="{A167B9BB-6EEE-4298-9E24-1CD5A2EE8C02}" type="datetime1">
              <a:rPr lang="en-US" smtClean="0"/>
              <a:t>10/30/2019</a:t>
            </a:fld>
            <a:endParaRPr lang="en-US" dirty="0"/>
          </a:p>
        </p:txBody>
      </p:sp>
      <p:pic>
        <p:nvPicPr>
          <p:cNvPr id="10" name="Picture 9"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11"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3" name="TextBox 12"/>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50450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596185" y="6391749"/>
            <a:ext cx="2133600" cy="365125"/>
          </a:xfrm>
        </p:spPr>
        <p:txBody>
          <a:bodyPr/>
          <a:lstStyle/>
          <a:p>
            <a:fld id="{DD9929E9-BCB9-471C-9EDB-52C534C96574}" type="datetime1">
              <a:rPr lang="en-US" smtClean="0"/>
              <a:t>10/30/2019</a:t>
            </a:fld>
            <a:endParaRPr lang="en-US" dirty="0"/>
          </a:p>
        </p:txBody>
      </p:sp>
      <p:pic>
        <p:nvPicPr>
          <p:cNvPr id="6" name="Picture 5"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7"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9" name="TextBox 8"/>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195055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65513" y="6349337"/>
            <a:ext cx="2133600" cy="365125"/>
          </a:xfrm>
        </p:spPr>
        <p:txBody>
          <a:bodyPr/>
          <a:lstStyle/>
          <a:p>
            <a:fld id="{97127117-7E1C-4923-A6DA-25E57D63A155}" type="datetime1">
              <a:rPr lang="en-US" smtClean="0"/>
              <a:t>10/30/2019</a:t>
            </a:fld>
            <a:endParaRPr lang="en-US" dirty="0"/>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85013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19014" y="6384925"/>
            <a:ext cx="2133600" cy="365125"/>
          </a:xfrm>
        </p:spPr>
        <p:txBody>
          <a:bodyPr/>
          <a:lstStyle/>
          <a:p>
            <a:fld id="{666FA80A-49BB-486E-A19A-7219AF62A0B4}" type="datetime1">
              <a:rPr lang="en-US" smtClean="0"/>
              <a:t>10/30/2019</a:t>
            </a:fld>
            <a:endParaRPr lang="en-US" dirty="0"/>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425104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0E904-065C-4339-A02B-6A799E4B8D28}" type="datetime1">
              <a:rPr lang="en-US" smtClean="0"/>
              <a:t>10/30/2019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www.fda.gov</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71F5F-C8AF-484B-B19A-A0CBCE8C7764}" type="slidenum">
              <a:rPr lang="en-US" smtClean="0"/>
              <a:t>‹#›</a:t>
            </a:fld>
            <a:endParaRPr lang="en-US" dirty="0"/>
          </a:p>
        </p:txBody>
      </p:sp>
    </p:spTree>
    <p:extLst>
      <p:ext uri="{BB962C8B-B14F-4D97-AF65-F5344CB8AC3E}">
        <p14:creationId xmlns:p14="http://schemas.microsoft.com/office/powerpoint/2010/main" val="1126301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NUL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fda.gov/AboutFDA/CentersOffices/OfficeofMedicalProductsandTobacco/CDER/ucm090142.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fda.gov/Drugs/GuidanceComplianceRegulatoryInformation/EnforcementActivitiesbyFDA/WarningLettersandNoticeofViolationLetterstoPharmaceuticalCompanies/default.htm" TargetMode="External"/><Relationship Id="rId5" Type="http://schemas.openxmlformats.org/officeDocument/2006/relationships/hyperlink" Target="https://www.fda.gov/AboutFDA/CentersOffices/OfficeofMedicalProductsandTobacco/CDER/ucm090276.htm" TargetMode="External"/><Relationship Id="rId4" Type="http://schemas.openxmlformats.org/officeDocument/2006/relationships/hyperlink" Target="http://www.fda.gov/AboutFDA/CentersOffices/OfficeofMedicalProductsandTobacco/CDER/ucm109905.ht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435261"/>
            <a:ext cx="7772400" cy="1163703"/>
          </a:xfrm>
        </p:spPr>
        <p:txBody>
          <a:bodyPr>
            <a:normAutofit fontScale="90000"/>
          </a:bodyPr>
          <a:lstStyle/>
          <a:p>
            <a:r>
              <a:rPr lang="en-US" altLang="en-US" dirty="0"/>
              <a:t>FDA Update on Oversight of Prescription Drug Promotion</a:t>
            </a:r>
          </a:p>
        </p:txBody>
      </p:sp>
      <p:sp>
        <p:nvSpPr>
          <p:cNvPr id="2051" name="Rectangle 3"/>
          <p:cNvSpPr>
            <a:spLocks noGrp="1" noChangeArrowheads="1"/>
          </p:cNvSpPr>
          <p:nvPr>
            <p:ph type="subTitle" idx="1"/>
          </p:nvPr>
        </p:nvSpPr>
        <p:spPr>
          <a:xfrm>
            <a:off x="685800" y="3530278"/>
            <a:ext cx="7772400" cy="2667322"/>
          </a:xfrm>
        </p:spPr>
        <p:txBody>
          <a:bodyPr>
            <a:normAutofit/>
          </a:bodyPr>
          <a:lstStyle/>
          <a:p>
            <a:pPr>
              <a:lnSpc>
                <a:spcPct val="80000"/>
              </a:lnSpc>
            </a:pPr>
            <a:r>
              <a:rPr lang="en-US" altLang="en-US" sz="2400" dirty="0">
                <a:solidFill>
                  <a:schemeClr val="tx1"/>
                </a:solidFill>
              </a:rPr>
              <a:t>Thomas Abrams</a:t>
            </a:r>
          </a:p>
          <a:p>
            <a:pPr>
              <a:lnSpc>
                <a:spcPct val="80000"/>
              </a:lnSpc>
            </a:pPr>
            <a:r>
              <a:rPr lang="en-US" altLang="en-US" sz="2400" dirty="0">
                <a:solidFill>
                  <a:schemeClr val="tx1"/>
                </a:solidFill>
              </a:rPr>
              <a:t>Director</a:t>
            </a:r>
          </a:p>
          <a:p>
            <a:pPr>
              <a:lnSpc>
                <a:spcPct val="80000"/>
              </a:lnSpc>
            </a:pPr>
            <a:r>
              <a:rPr lang="en-US" altLang="en-US" sz="2400" dirty="0">
                <a:solidFill>
                  <a:schemeClr val="tx1"/>
                </a:solidFill>
              </a:rPr>
              <a:t>Office of Prescription Drug Promotion</a:t>
            </a:r>
          </a:p>
          <a:p>
            <a:pPr>
              <a:lnSpc>
                <a:spcPct val="80000"/>
              </a:lnSpc>
            </a:pPr>
            <a:r>
              <a:rPr lang="en-US" altLang="en-US" sz="2400" dirty="0">
                <a:solidFill>
                  <a:schemeClr val="tx1"/>
                </a:solidFill>
              </a:rPr>
              <a:t>Food and Drug Administration </a:t>
            </a:r>
          </a:p>
          <a:p>
            <a:pPr>
              <a:lnSpc>
                <a:spcPct val="80000"/>
              </a:lnSpc>
            </a:pPr>
            <a:r>
              <a:rPr lang="en-US" altLang="en-US" sz="2400" dirty="0">
                <a:solidFill>
                  <a:schemeClr val="tx1"/>
                </a:solidFill>
              </a:rPr>
              <a:t>November 6, 2019</a:t>
            </a:r>
          </a:p>
        </p:txBody>
      </p:sp>
    </p:spTree>
    <p:extLst>
      <p:ext uri="{BB962C8B-B14F-4D97-AF65-F5344CB8AC3E}">
        <p14:creationId xmlns:p14="http://schemas.microsoft.com/office/powerpoint/2010/main" val="2618518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457200" y="522514"/>
            <a:ext cx="8229600" cy="533400"/>
          </a:xfrm>
        </p:spPr>
        <p:txBody>
          <a:bodyPr>
            <a:noAutofit/>
          </a:bodyPr>
          <a:lstStyle/>
          <a:p>
            <a:r>
              <a:rPr lang="en-US" altLang="en-US" sz="3800" dirty="0">
                <a:cs typeface="Arial" charset="0"/>
              </a:rPr>
              <a:t>ParaGard Untitled Letter</a:t>
            </a:r>
          </a:p>
        </p:txBody>
      </p:sp>
      <p:sp>
        <p:nvSpPr>
          <p:cNvPr id="35843" name="Rectangle 3"/>
          <p:cNvSpPr>
            <a:spLocks noGrp="1"/>
          </p:cNvSpPr>
          <p:nvPr>
            <p:ph type="body" idx="4294967295"/>
          </p:nvPr>
        </p:nvSpPr>
        <p:spPr>
          <a:xfrm>
            <a:off x="628650" y="1485900"/>
            <a:ext cx="8058150" cy="5001986"/>
          </a:xfrm>
        </p:spPr>
        <p:txBody>
          <a:bodyPr>
            <a:noAutofit/>
          </a:bodyPr>
          <a:lstStyle/>
          <a:p>
            <a:pPr>
              <a:defRPr/>
            </a:pPr>
            <a:r>
              <a:rPr lang="en-US" altLang="en-US" sz="2300" dirty="0">
                <a:cs typeface="Arial" charset="0"/>
              </a:rPr>
              <a:t>Direct-to-consumer television advertisement (TV ad)</a:t>
            </a:r>
          </a:p>
          <a:p>
            <a:pPr>
              <a:defRPr/>
            </a:pPr>
            <a:r>
              <a:rPr lang="en-US" altLang="en-US" sz="2300" dirty="0">
                <a:cs typeface="Arial" charset="0"/>
              </a:rPr>
              <a:t>Indication:</a:t>
            </a:r>
          </a:p>
          <a:p>
            <a:pPr lvl="1">
              <a:defRPr/>
            </a:pPr>
            <a:r>
              <a:rPr lang="en-US" altLang="en-US" sz="2000" dirty="0">
                <a:cs typeface="Arial" charset="0"/>
              </a:rPr>
              <a:t>ParaGard is indicated for intrauterine contraception for up to 10 years.</a:t>
            </a:r>
          </a:p>
          <a:p>
            <a:pPr>
              <a:defRPr/>
            </a:pPr>
            <a:r>
              <a:rPr lang="en-US" altLang="en-US" sz="2400" dirty="0">
                <a:cs typeface="Arial" charset="0"/>
              </a:rPr>
              <a:t>Contraindications include:</a:t>
            </a:r>
          </a:p>
          <a:p>
            <a:pPr lvl="1">
              <a:defRPr/>
            </a:pPr>
            <a:r>
              <a:rPr lang="en-US" altLang="en-US" sz="2000" dirty="0">
                <a:cs typeface="Arial" charset="0"/>
              </a:rPr>
              <a:t>Pregnancy or suspicion of pregnancy</a:t>
            </a:r>
          </a:p>
          <a:p>
            <a:pPr lvl="1">
              <a:defRPr/>
            </a:pPr>
            <a:r>
              <a:rPr lang="en-US" altLang="en-US" sz="2000" dirty="0">
                <a:cs typeface="Arial" charset="0"/>
              </a:rPr>
              <a:t>Abnormalities of the uterus resulting in distortion of the uterine cavity</a:t>
            </a:r>
          </a:p>
          <a:p>
            <a:pPr lvl="1">
              <a:defRPr/>
            </a:pPr>
            <a:r>
              <a:rPr lang="en-US" altLang="en-US" sz="2000" dirty="0">
                <a:cs typeface="Arial" charset="0"/>
              </a:rPr>
              <a:t>Acute pelvic inflammatory disease, or current behavior suggesting a high risk for pelvic inflammatory disease</a:t>
            </a:r>
          </a:p>
          <a:p>
            <a:pPr lvl="1">
              <a:defRPr/>
            </a:pPr>
            <a:r>
              <a:rPr lang="en-US" altLang="en-US" sz="2000" dirty="0">
                <a:cs typeface="Arial" charset="0"/>
              </a:rPr>
              <a:t>Postpartum endometritis or postabortal endometritis in the past 3 months</a:t>
            </a:r>
          </a:p>
          <a:p>
            <a:pPr lvl="1">
              <a:defRPr/>
            </a:pPr>
            <a:r>
              <a:rPr lang="en-US" altLang="en-US" sz="2000" dirty="0">
                <a:cs typeface="Arial" charset="0"/>
              </a:rPr>
              <a:t>Known or suspected uterine or cervical malignancy</a:t>
            </a:r>
          </a:p>
          <a:p>
            <a:pPr lvl="1">
              <a:defRPr/>
            </a:pPr>
            <a:r>
              <a:rPr lang="en-US" altLang="en-US" sz="2000" dirty="0">
                <a:cs typeface="Arial" charset="0"/>
              </a:rPr>
              <a:t>Genital bleeding of unknown etiology</a:t>
            </a:r>
          </a:p>
          <a:p>
            <a:pPr lvl="1">
              <a:defRPr/>
            </a:pPr>
            <a:endParaRPr lang="en-US" altLang="en-US" sz="2000" dirty="0">
              <a:cs typeface="Arial" charset="0"/>
            </a:endParaRPr>
          </a:p>
        </p:txBody>
      </p:sp>
    </p:spTree>
    <p:extLst>
      <p:ext uri="{BB962C8B-B14F-4D97-AF65-F5344CB8AC3E}">
        <p14:creationId xmlns:p14="http://schemas.microsoft.com/office/powerpoint/2010/main" val="54635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457200" y="522514"/>
            <a:ext cx="8229600" cy="1203416"/>
          </a:xfrm>
        </p:spPr>
        <p:txBody>
          <a:bodyPr>
            <a:noAutofit/>
          </a:bodyPr>
          <a:lstStyle/>
          <a:p>
            <a:r>
              <a:rPr lang="en-US" altLang="en-US" sz="3200" dirty="0">
                <a:cs typeface="Arial" charset="0"/>
              </a:rPr>
              <a:t>Warnings and Precautions</a:t>
            </a:r>
            <a:br>
              <a:rPr lang="en-US" altLang="en-US" sz="3200" dirty="0">
                <a:cs typeface="Arial" charset="0"/>
              </a:rPr>
            </a:br>
            <a:r>
              <a:rPr lang="en-US" altLang="en-US" sz="3200" dirty="0">
                <a:cs typeface="Arial" charset="0"/>
              </a:rPr>
              <a:t>for ParaGard</a:t>
            </a:r>
          </a:p>
        </p:txBody>
      </p:sp>
      <p:sp>
        <p:nvSpPr>
          <p:cNvPr id="35843" name="Rectangle 3"/>
          <p:cNvSpPr>
            <a:spLocks noGrp="1"/>
          </p:cNvSpPr>
          <p:nvPr>
            <p:ph type="body" idx="4294967295"/>
          </p:nvPr>
        </p:nvSpPr>
        <p:spPr>
          <a:xfrm>
            <a:off x="628650" y="1725930"/>
            <a:ext cx="8058150" cy="5001986"/>
          </a:xfrm>
        </p:spPr>
        <p:txBody>
          <a:bodyPr>
            <a:noAutofit/>
          </a:bodyPr>
          <a:lstStyle/>
          <a:p>
            <a:pPr>
              <a:defRPr/>
            </a:pPr>
            <a:r>
              <a:rPr lang="en-US" altLang="en-US" sz="2400" dirty="0">
                <a:cs typeface="Arial" charset="0"/>
              </a:rPr>
              <a:t>Warnings include:</a:t>
            </a:r>
          </a:p>
          <a:p>
            <a:pPr lvl="1">
              <a:defRPr/>
            </a:pPr>
            <a:r>
              <a:rPr lang="en-US" altLang="en-US" sz="2000" dirty="0">
                <a:cs typeface="Arial" charset="0"/>
              </a:rPr>
              <a:t>Intrauterine pregnancy</a:t>
            </a:r>
          </a:p>
          <a:p>
            <a:pPr lvl="1">
              <a:defRPr/>
            </a:pPr>
            <a:r>
              <a:rPr lang="en-US" altLang="en-US" sz="2000" dirty="0">
                <a:cs typeface="Arial" charset="0"/>
              </a:rPr>
              <a:t>Ectopic pregnancy</a:t>
            </a:r>
          </a:p>
          <a:p>
            <a:pPr lvl="1">
              <a:defRPr/>
            </a:pPr>
            <a:r>
              <a:rPr lang="en-US" altLang="en-US" sz="2000" dirty="0">
                <a:cs typeface="Arial" charset="0"/>
              </a:rPr>
              <a:t>Pelvic infection</a:t>
            </a:r>
          </a:p>
          <a:p>
            <a:pPr lvl="1">
              <a:defRPr/>
            </a:pPr>
            <a:r>
              <a:rPr lang="en-US" altLang="en-US" sz="2000" dirty="0">
                <a:cs typeface="Arial" charset="0"/>
              </a:rPr>
              <a:t>Immunocompromise</a:t>
            </a:r>
          </a:p>
          <a:p>
            <a:pPr lvl="1">
              <a:defRPr/>
            </a:pPr>
            <a:r>
              <a:rPr lang="en-US" altLang="en-US" sz="2000" dirty="0">
                <a:cs typeface="Arial" charset="0"/>
              </a:rPr>
              <a:t>Embedment</a:t>
            </a:r>
          </a:p>
          <a:p>
            <a:pPr lvl="1">
              <a:defRPr/>
            </a:pPr>
            <a:r>
              <a:rPr lang="en-US" altLang="en-US" sz="2000" dirty="0">
                <a:cs typeface="Arial" charset="0"/>
              </a:rPr>
              <a:t>Perforation</a:t>
            </a:r>
          </a:p>
          <a:p>
            <a:pPr lvl="1">
              <a:defRPr/>
            </a:pPr>
            <a:r>
              <a:rPr lang="en-US" altLang="en-US" sz="2000" dirty="0">
                <a:cs typeface="Arial" charset="0"/>
              </a:rPr>
              <a:t>Expulsion</a:t>
            </a:r>
          </a:p>
          <a:p>
            <a:pPr lvl="1">
              <a:defRPr/>
            </a:pPr>
            <a:r>
              <a:rPr lang="en-US" altLang="en-US" sz="2000" dirty="0">
                <a:cs typeface="Arial" charset="0"/>
              </a:rPr>
              <a:t>Wilson’s Disease (a rare genetic disease affecting copper excretion)</a:t>
            </a:r>
          </a:p>
          <a:p>
            <a:pPr>
              <a:defRPr/>
            </a:pPr>
            <a:r>
              <a:rPr lang="en-US" altLang="en-US" sz="2400" dirty="0">
                <a:cs typeface="Arial" charset="0"/>
              </a:rPr>
              <a:t>Precautions include:</a:t>
            </a:r>
          </a:p>
          <a:p>
            <a:pPr lvl="1">
              <a:defRPr/>
            </a:pPr>
            <a:r>
              <a:rPr lang="en-US" altLang="en-US" sz="2000" dirty="0">
                <a:cs typeface="Arial" charset="0"/>
              </a:rPr>
              <a:t>Vaginal bleeding</a:t>
            </a:r>
          </a:p>
          <a:p>
            <a:pPr lvl="1">
              <a:defRPr/>
            </a:pPr>
            <a:r>
              <a:rPr lang="en-US" altLang="en-US" sz="2000" dirty="0">
                <a:cs typeface="Arial" charset="0"/>
              </a:rPr>
              <a:t>Vasovagal reactions, including fainting</a:t>
            </a:r>
          </a:p>
          <a:p>
            <a:pPr lvl="1">
              <a:defRPr/>
            </a:pPr>
            <a:r>
              <a:rPr lang="en-US" altLang="en-US" sz="2000" dirty="0">
                <a:cs typeface="Arial" charset="0"/>
              </a:rPr>
              <a:t>Expulsion following placement after a birth or abortion</a:t>
            </a:r>
          </a:p>
        </p:txBody>
      </p:sp>
    </p:spTree>
    <p:extLst>
      <p:ext uri="{BB962C8B-B14F-4D97-AF65-F5344CB8AC3E}">
        <p14:creationId xmlns:p14="http://schemas.microsoft.com/office/powerpoint/2010/main" val="2800474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359650"/>
            <a:ext cx="8509103" cy="926020"/>
          </a:xfrm>
        </p:spPr>
        <p:txBody>
          <a:bodyPr>
            <a:normAutofit/>
          </a:bodyPr>
          <a:lstStyle/>
          <a:p>
            <a:r>
              <a:rPr lang="en-US" altLang="en-US" sz="3800" dirty="0">
                <a:cs typeface="Arial" charset="0"/>
              </a:rPr>
              <a:t>ParaGard TV Ad</a:t>
            </a:r>
            <a:endParaRPr lang="en-US" sz="3800" dirty="0"/>
          </a:p>
        </p:txBody>
      </p:sp>
      <p:pic>
        <p:nvPicPr>
          <p:cNvPr id="4" name="us-par-1800079-ad-video-clean-version">
            <a:hlinkClick r:id="" action="ppaction://media"/>
            <a:extLst>
              <a:ext uri="{FF2B5EF4-FFF2-40B4-BE49-F238E27FC236}">
                <a16:creationId xmlns:a16="http://schemas.microsoft.com/office/drawing/2014/main" id="{85DEF212-63A2-489F-9EAD-5515786DFF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2632" y="1192307"/>
            <a:ext cx="8750218" cy="5164044"/>
          </a:xfrm>
        </p:spPr>
      </p:pic>
    </p:spTree>
    <p:extLst>
      <p:ext uri="{BB962C8B-B14F-4D97-AF65-F5344CB8AC3E}">
        <p14:creationId xmlns:p14="http://schemas.microsoft.com/office/powerpoint/2010/main" val="27706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17448" y="654925"/>
            <a:ext cx="8509103" cy="926020"/>
          </a:xfrm>
        </p:spPr>
        <p:txBody>
          <a:bodyPr>
            <a:normAutofit fontScale="90000"/>
          </a:bodyPr>
          <a:lstStyle/>
          <a:p>
            <a:r>
              <a:rPr lang="en-US" sz="3600" dirty="0"/>
              <a:t>False or Misleading Risk</a:t>
            </a:r>
            <a:br>
              <a:rPr lang="en-US" sz="3600" dirty="0"/>
            </a:br>
            <a:r>
              <a:rPr lang="en-US" sz="3600" dirty="0"/>
              <a:t>Presentation</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323850" y="2047875"/>
            <a:ext cx="8509103" cy="4592410"/>
          </a:xfrm>
        </p:spPr>
        <p:txBody>
          <a:bodyPr>
            <a:normAutofit/>
          </a:bodyPr>
          <a:lstStyle/>
          <a:p>
            <a:pPr>
              <a:defRPr/>
            </a:pPr>
            <a:r>
              <a:rPr lang="en-US" altLang="en-US" sz="3000" dirty="0">
                <a:cs typeface="Arial" charset="0"/>
              </a:rPr>
              <a:t>The TV ad:</a:t>
            </a:r>
          </a:p>
          <a:p>
            <a:pPr lvl="1">
              <a:defRPr/>
            </a:pPr>
            <a:r>
              <a:rPr lang="en-US" altLang="en-US" sz="2600" dirty="0">
                <a:cs typeface="Arial" charset="0"/>
              </a:rPr>
              <a:t>Presents claims and/or representations about the uses and benefits of ParaGard</a:t>
            </a:r>
          </a:p>
          <a:p>
            <a:pPr lvl="1">
              <a:defRPr/>
            </a:pPr>
            <a:r>
              <a:rPr lang="en-US" altLang="en-US" sz="2600" dirty="0">
                <a:cs typeface="Arial" charset="0"/>
              </a:rPr>
              <a:t>Fails to include important risk information associated with ParaGard</a:t>
            </a:r>
          </a:p>
          <a:p>
            <a:pPr lvl="1">
              <a:defRPr/>
            </a:pPr>
            <a:r>
              <a:rPr lang="en-US" altLang="en-US" sz="2600" dirty="0">
                <a:cs typeface="Arial" charset="0"/>
              </a:rPr>
              <a:t>Misleadingly suggests that ParaGard is safer than has been demonstrated</a:t>
            </a:r>
          </a:p>
          <a:p>
            <a:pPr>
              <a:defRPr/>
            </a:pPr>
            <a:endParaRPr lang="en-US" altLang="en-US" sz="3000" dirty="0">
              <a:cs typeface="Arial" charset="0"/>
            </a:endParaRPr>
          </a:p>
          <a:p>
            <a:pPr>
              <a:defRPr/>
            </a:pPr>
            <a:endParaRPr lang="en-US" sz="1500" dirty="0">
              <a:cs typeface="Arial" charset="0"/>
            </a:endParaRPr>
          </a:p>
        </p:txBody>
      </p:sp>
    </p:spTree>
    <p:extLst>
      <p:ext uri="{BB962C8B-B14F-4D97-AF65-F5344CB8AC3E}">
        <p14:creationId xmlns:p14="http://schemas.microsoft.com/office/powerpoint/2010/main" val="214596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17448" y="654925"/>
            <a:ext cx="8509103" cy="926020"/>
          </a:xfrm>
        </p:spPr>
        <p:txBody>
          <a:bodyPr>
            <a:normAutofit fontScale="90000"/>
          </a:bodyPr>
          <a:lstStyle/>
          <a:p>
            <a:r>
              <a:rPr lang="en-US" sz="3600" dirty="0"/>
              <a:t>False or Misleading Risk</a:t>
            </a:r>
            <a:br>
              <a:rPr lang="en-US" sz="3600" dirty="0"/>
            </a:br>
            <a:r>
              <a:rPr lang="en-US" sz="3600" dirty="0"/>
              <a:t>Presentation</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323850" y="2047875"/>
            <a:ext cx="8509103" cy="4592410"/>
          </a:xfrm>
        </p:spPr>
        <p:txBody>
          <a:bodyPr>
            <a:normAutofit/>
          </a:bodyPr>
          <a:lstStyle/>
          <a:p>
            <a:pPr>
              <a:defRPr/>
            </a:pPr>
            <a:r>
              <a:rPr lang="en-US" altLang="en-US" sz="3000" dirty="0">
                <a:cs typeface="Arial" charset="0"/>
              </a:rPr>
              <a:t>The TV ad also includes the following claims and presentations (emphasis original):</a:t>
            </a:r>
          </a:p>
          <a:p>
            <a:pPr lvl="1">
              <a:defRPr/>
            </a:pPr>
            <a:r>
              <a:rPr lang="en-US" sz="2600" dirty="0">
                <a:cs typeface="Arial" charset="0"/>
              </a:rPr>
              <a:t>“No hormones!  I found a birth control with no hormones!  ParaGard’s 100% hormone-free…!”</a:t>
            </a:r>
          </a:p>
          <a:p>
            <a:pPr lvl="1">
              <a:defRPr/>
            </a:pPr>
            <a:r>
              <a:rPr lang="en-US" sz="2600" dirty="0">
                <a:cs typeface="Arial" charset="0"/>
              </a:rPr>
              <a:t>“No hormones not an ounce!  With an ingredient I can pronounce.”</a:t>
            </a:r>
          </a:p>
          <a:p>
            <a:pPr lvl="1">
              <a:defRPr/>
            </a:pPr>
            <a:r>
              <a:rPr lang="en-US" sz="2600" dirty="0">
                <a:cs typeface="Arial" charset="0"/>
              </a:rPr>
              <a:t>“100% HORMONE FREE”</a:t>
            </a:r>
          </a:p>
          <a:p>
            <a:pPr lvl="1">
              <a:defRPr/>
            </a:pPr>
            <a:r>
              <a:rPr lang="en-US" sz="2600" dirty="0">
                <a:cs typeface="Arial" charset="0"/>
              </a:rPr>
              <a:t>“1 SIMPLE ACTIVE INGREDIENT”</a:t>
            </a:r>
          </a:p>
        </p:txBody>
      </p:sp>
    </p:spTree>
    <p:extLst>
      <p:ext uri="{BB962C8B-B14F-4D97-AF65-F5344CB8AC3E}">
        <p14:creationId xmlns:p14="http://schemas.microsoft.com/office/powerpoint/2010/main" val="2590548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457200" y="522514"/>
            <a:ext cx="8229600" cy="533400"/>
          </a:xfrm>
        </p:spPr>
        <p:txBody>
          <a:bodyPr>
            <a:noAutofit/>
          </a:bodyPr>
          <a:lstStyle/>
          <a:p>
            <a:r>
              <a:rPr lang="en-US" altLang="en-US" sz="3800" dirty="0">
                <a:cs typeface="Arial" charset="0"/>
              </a:rPr>
              <a:t>Stendra Warning Letter</a:t>
            </a:r>
          </a:p>
        </p:txBody>
      </p:sp>
      <p:sp>
        <p:nvSpPr>
          <p:cNvPr id="35843" name="Rectangle 3"/>
          <p:cNvSpPr>
            <a:spLocks noGrp="1"/>
          </p:cNvSpPr>
          <p:nvPr>
            <p:ph type="body" idx="4294967295"/>
          </p:nvPr>
        </p:nvSpPr>
        <p:spPr>
          <a:xfrm>
            <a:off x="119743" y="1121227"/>
            <a:ext cx="8871857" cy="5598227"/>
          </a:xfrm>
        </p:spPr>
        <p:txBody>
          <a:bodyPr>
            <a:noAutofit/>
          </a:bodyPr>
          <a:lstStyle/>
          <a:p>
            <a:pPr>
              <a:defRPr/>
            </a:pPr>
            <a:r>
              <a:rPr lang="en-US" altLang="en-US" sz="2300" dirty="0">
                <a:cs typeface="Arial" charset="0"/>
              </a:rPr>
              <a:t>Direct-to-consumer print advertisement (ad) and banners</a:t>
            </a:r>
          </a:p>
          <a:p>
            <a:pPr>
              <a:defRPr/>
            </a:pPr>
            <a:r>
              <a:rPr lang="en-US" altLang="en-US" sz="2300" dirty="0">
                <a:cs typeface="Arial" charset="0"/>
              </a:rPr>
              <a:t>Indication:</a:t>
            </a:r>
          </a:p>
          <a:p>
            <a:pPr lvl="1">
              <a:defRPr/>
            </a:pPr>
            <a:r>
              <a:rPr lang="en-US" altLang="en-US" sz="2000" dirty="0">
                <a:cs typeface="Arial" charset="0"/>
              </a:rPr>
              <a:t>Stendra is a phosphodiesterase 5 (PDE5) inhibitor for the treatment of erectile dysfunction (ED).</a:t>
            </a:r>
          </a:p>
          <a:p>
            <a:pPr>
              <a:defRPr/>
            </a:pPr>
            <a:r>
              <a:rPr lang="en-US" altLang="en-US" sz="2400" dirty="0">
                <a:cs typeface="Arial" charset="0"/>
              </a:rPr>
              <a:t>Contraindications:</a:t>
            </a:r>
          </a:p>
          <a:p>
            <a:pPr lvl="1">
              <a:defRPr/>
            </a:pPr>
            <a:r>
              <a:rPr lang="en-US" altLang="en-US" sz="2000" dirty="0">
                <a:cs typeface="Arial" charset="0"/>
              </a:rPr>
              <a:t>Using any form of organic nitrate or a guanylate cyclase stimulator</a:t>
            </a:r>
          </a:p>
          <a:p>
            <a:pPr lvl="1">
              <a:defRPr/>
            </a:pPr>
            <a:r>
              <a:rPr lang="en-US" altLang="en-US" sz="2000" dirty="0">
                <a:cs typeface="Arial" charset="0"/>
              </a:rPr>
              <a:t>Known hypersensitivity to any component of the tablet</a:t>
            </a:r>
          </a:p>
          <a:p>
            <a:pPr>
              <a:defRPr/>
            </a:pPr>
            <a:r>
              <a:rPr lang="en-US" altLang="en-US" sz="2400" dirty="0">
                <a:cs typeface="Arial" charset="0"/>
              </a:rPr>
              <a:t>Warnings and precautions include:</a:t>
            </a:r>
          </a:p>
          <a:p>
            <a:pPr lvl="1">
              <a:defRPr/>
            </a:pPr>
            <a:r>
              <a:rPr lang="en-US" altLang="en-US" sz="2000" dirty="0">
                <a:cs typeface="Arial" charset="0"/>
              </a:rPr>
              <a:t>Cardiovascular risks</a:t>
            </a:r>
          </a:p>
          <a:p>
            <a:pPr lvl="1">
              <a:defRPr/>
            </a:pPr>
            <a:r>
              <a:rPr lang="en-US" altLang="en-US" sz="2000" dirty="0">
                <a:cs typeface="Arial" charset="0"/>
              </a:rPr>
              <a:t>Concomitant use of CYP3A4 inhibitors, alpha-blockers and other antihypertensives, alcohol, and other PDE5 inhibitors or ED therapies</a:t>
            </a:r>
          </a:p>
          <a:p>
            <a:pPr lvl="1">
              <a:defRPr/>
            </a:pPr>
            <a:r>
              <a:rPr lang="en-US" altLang="en-US" sz="2000" dirty="0">
                <a:cs typeface="Arial" charset="0"/>
              </a:rPr>
              <a:t>Prolonged erection</a:t>
            </a:r>
          </a:p>
          <a:p>
            <a:pPr lvl="1">
              <a:defRPr/>
            </a:pPr>
            <a:r>
              <a:rPr lang="en-US" altLang="en-US" sz="2000" dirty="0">
                <a:cs typeface="Arial" charset="0"/>
              </a:rPr>
              <a:t>Sudden vision or hearing loss</a:t>
            </a:r>
          </a:p>
          <a:p>
            <a:pPr lvl="1">
              <a:defRPr/>
            </a:pPr>
            <a:r>
              <a:rPr lang="en-US" altLang="en-US" sz="2000" dirty="0">
                <a:cs typeface="Arial" charset="0"/>
              </a:rPr>
              <a:t>Effects on bleeding</a:t>
            </a:r>
          </a:p>
          <a:p>
            <a:pPr lvl="1">
              <a:defRPr/>
            </a:pPr>
            <a:r>
              <a:rPr lang="en-US" altLang="en-US" sz="2000" dirty="0">
                <a:cs typeface="Arial" charset="0"/>
              </a:rPr>
              <a:t>Counseling patients about sexually transmitted diseases</a:t>
            </a:r>
          </a:p>
        </p:txBody>
      </p:sp>
    </p:spTree>
    <p:extLst>
      <p:ext uri="{BB962C8B-B14F-4D97-AF65-F5344CB8AC3E}">
        <p14:creationId xmlns:p14="http://schemas.microsoft.com/office/powerpoint/2010/main" val="914166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570E62-C3A0-4F1E-A175-FC0E50B07205}"/>
              </a:ext>
            </a:extLst>
          </p:cNvPr>
          <p:cNvPicPr>
            <a:picLocks noGrp="1" noChangeAspect="1"/>
          </p:cNvPicPr>
          <p:nvPr>
            <p:ph idx="1"/>
          </p:nvPr>
        </p:nvPicPr>
        <p:blipFill>
          <a:blip r:embed="rId3"/>
          <a:stretch>
            <a:fillRect/>
          </a:stretch>
        </p:blipFill>
        <p:spPr>
          <a:xfrm>
            <a:off x="1809750" y="-3678"/>
            <a:ext cx="5362575" cy="6838538"/>
          </a:xfrm>
          <a:prstGeom prst="rect">
            <a:avLst/>
          </a:prstGeom>
        </p:spPr>
      </p:pic>
      <p:sp>
        <p:nvSpPr>
          <p:cNvPr id="2" name="Rectangle 1">
            <a:extLst>
              <a:ext uri="{FF2B5EF4-FFF2-40B4-BE49-F238E27FC236}">
                <a16:creationId xmlns:a16="http://schemas.microsoft.com/office/drawing/2014/main" id="{7EEC408C-29B4-4106-8F7C-6C6D3E30A474}"/>
              </a:ext>
            </a:extLst>
          </p:cNvPr>
          <p:cNvSpPr/>
          <p:nvPr/>
        </p:nvSpPr>
        <p:spPr>
          <a:xfrm>
            <a:off x="2313992" y="671804"/>
            <a:ext cx="4320073" cy="1306286"/>
          </a:xfrm>
          <a:prstGeom prst="rect">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63F6AEA-5687-4D5B-B2BD-01E8F7462BF8}"/>
              </a:ext>
            </a:extLst>
          </p:cNvPr>
          <p:cNvSpPr/>
          <p:nvPr/>
        </p:nvSpPr>
        <p:spPr>
          <a:xfrm>
            <a:off x="2136710" y="4497355"/>
            <a:ext cx="4655976" cy="1203649"/>
          </a:xfrm>
          <a:prstGeom prst="rect">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096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27919"/>
            <a:ext cx="8509103" cy="926020"/>
          </a:xfrm>
        </p:spPr>
        <p:txBody>
          <a:bodyPr>
            <a:normAutofit fontScale="90000"/>
          </a:bodyPr>
          <a:lstStyle/>
          <a:p>
            <a:r>
              <a:rPr lang="en-US" sz="3800" dirty="0"/>
              <a:t>Lack of Adequate Directions</a:t>
            </a:r>
            <a:br>
              <a:rPr lang="en-US" sz="3800" dirty="0"/>
            </a:br>
            <a:r>
              <a:rPr lang="en-US" sz="3800" dirty="0"/>
              <a:t>for Use</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228600" y="2009775"/>
            <a:ext cx="8715375" cy="4286043"/>
          </a:xfrm>
        </p:spPr>
        <p:txBody>
          <a:bodyPr>
            <a:normAutofit/>
          </a:bodyPr>
          <a:lstStyle/>
          <a:p>
            <a:pPr>
              <a:defRPr/>
            </a:pPr>
            <a:r>
              <a:rPr lang="en-US" altLang="en-US" sz="3000" dirty="0">
                <a:cs typeface="Arial" charset="0"/>
              </a:rPr>
              <a:t>The headline claim “Treat ED and Reduce Risk of Heart Failure with a PDE-5 Inhibitor”</a:t>
            </a:r>
          </a:p>
          <a:p>
            <a:pPr lvl="1">
              <a:defRPr/>
            </a:pPr>
            <a:r>
              <a:rPr lang="en-US" altLang="en-US" sz="2600" dirty="0">
                <a:cs typeface="Arial" charset="0"/>
              </a:rPr>
              <a:t>Provides evidence that Stendra is intended for a new use for which it lacks approval, and for which its labeling does not provide adequate directions for use</a:t>
            </a:r>
          </a:p>
        </p:txBody>
      </p:sp>
    </p:spTree>
    <p:extLst>
      <p:ext uri="{BB962C8B-B14F-4D97-AF65-F5344CB8AC3E}">
        <p14:creationId xmlns:p14="http://schemas.microsoft.com/office/powerpoint/2010/main" val="314912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27919"/>
            <a:ext cx="8509103" cy="926020"/>
          </a:xfrm>
        </p:spPr>
        <p:txBody>
          <a:bodyPr>
            <a:normAutofit fontScale="90000"/>
          </a:bodyPr>
          <a:lstStyle/>
          <a:p>
            <a:r>
              <a:rPr lang="en-US" sz="3800" dirty="0"/>
              <a:t>False or Misleading</a:t>
            </a:r>
            <a:br>
              <a:rPr lang="en-US" sz="3800" dirty="0"/>
            </a:br>
            <a:r>
              <a:rPr lang="en-US" sz="3800" dirty="0"/>
              <a:t>Risk Presentation</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228600" y="2009775"/>
            <a:ext cx="8782050" cy="4705350"/>
          </a:xfrm>
        </p:spPr>
        <p:txBody>
          <a:bodyPr>
            <a:normAutofit/>
          </a:bodyPr>
          <a:lstStyle/>
          <a:p>
            <a:pPr>
              <a:defRPr/>
            </a:pPr>
            <a:r>
              <a:rPr lang="en-US" altLang="en-US" sz="3000" dirty="0">
                <a:cs typeface="Arial" charset="0"/>
              </a:rPr>
              <a:t>The print ad</a:t>
            </a:r>
          </a:p>
          <a:p>
            <a:pPr lvl="1">
              <a:defRPr/>
            </a:pPr>
            <a:r>
              <a:rPr lang="en-US" altLang="en-US" sz="2600" dirty="0">
                <a:cs typeface="Arial" charset="0"/>
              </a:rPr>
              <a:t>Omits serious risks associated with Stendra and fails to provide material information about the consequences that may result from its use</a:t>
            </a:r>
          </a:p>
          <a:p>
            <a:pPr lvl="1">
              <a:defRPr/>
            </a:pPr>
            <a:r>
              <a:rPr lang="en-US" altLang="en-US" sz="2600" dirty="0">
                <a:cs typeface="Arial" charset="0"/>
              </a:rPr>
              <a:t>Fails to present information about risks with a prominence and readability reasonably comparable with the presentation of information related to the effectiveness, thus minimizing the risks associated with Stendra</a:t>
            </a:r>
          </a:p>
        </p:txBody>
      </p:sp>
    </p:spTree>
    <p:extLst>
      <p:ext uri="{BB962C8B-B14F-4D97-AF65-F5344CB8AC3E}">
        <p14:creationId xmlns:p14="http://schemas.microsoft.com/office/powerpoint/2010/main" val="247286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27919"/>
            <a:ext cx="8509103" cy="926020"/>
          </a:xfrm>
        </p:spPr>
        <p:txBody>
          <a:bodyPr>
            <a:normAutofit fontScale="90000"/>
          </a:bodyPr>
          <a:lstStyle/>
          <a:p>
            <a:r>
              <a:rPr lang="en-US" sz="3800" dirty="0"/>
              <a:t>False or Misleading</a:t>
            </a:r>
            <a:br>
              <a:rPr lang="en-US" sz="3800" dirty="0"/>
            </a:br>
            <a:r>
              <a:rPr lang="en-US" sz="3800" dirty="0"/>
              <a:t>Risk Presentation</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228600" y="2009775"/>
            <a:ext cx="8782050" cy="4705350"/>
          </a:xfrm>
        </p:spPr>
        <p:txBody>
          <a:bodyPr>
            <a:normAutofit/>
          </a:bodyPr>
          <a:lstStyle/>
          <a:p>
            <a:pPr>
              <a:defRPr/>
            </a:pPr>
            <a:r>
              <a:rPr lang="en-US" altLang="en-US" sz="3000" dirty="0">
                <a:cs typeface="Arial" charset="0"/>
              </a:rPr>
              <a:t>The print ad includes the following claims (underlined emphasis added) </a:t>
            </a:r>
          </a:p>
          <a:p>
            <a:pPr lvl="1">
              <a:defRPr/>
            </a:pPr>
            <a:r>
              <a:rPr lang="en-US" altLang="en-US" sz="2600" dirty="0">
                <a:cs typeface="Arial" charset="0"/>
              </a:rPr>
              <a:t>“Treat ED and </a:t>
            </a:r>
            <a:r>
              <a:rPr lang="en-US" altLang="en-US" sz="2600" u="sng" dirty="0">
                <a:cs typeface="Arial" charset="0"/>
              </a:rPr>
              <a:t>Reduce Risk of Heart Failure</a:t>
            </a:r>
            <a:r>
              <a:rPr lang="en-US" altLang="en-US" sz="2600" dirty="0">
                <a:cs typeface="Arial" charset="0"/>
              </a:rPr>
              <a:t> with a PDE-5 Inhibitor”</a:t>
            </a:r>
          </a:p>
          <a:p>
            <a:pPr lvl="1">
              <a:defRPr/>
            </a:pPr>
            <a:r>
              <a:rPr lang="en-US" altLang="en-US" sz="2600" dirty="0">
                <a:cs typeface="Arial" charset="0"/>
              </a:rPr>
              <a:t>“Stendra (Avanafil) is … safe and effective for those with </a:t>
            </a:r>
            <a:r>
              <a:rPr lang="en-US" altLang="en-US" sz="2600" u="sng" dirty="0">
                <a:cs typeface="Arial" charset="0"/>
              </a:rPr>
              <a:t>heart disease</a:t>
            </a:r>
            <a:r>
              <a:rPr lang="en-US" altLang="en-US" sz="2600" dirty="0">
                <a:cs typeface="Arial" charset="0"/>
              </a:rPr>
              <a:t> ….”</a:t>
            </a:r>
          </a:p>
          <a:p>
            <a:pPr lvl="1">
              <a:defRPr/>
            </a:pPr>
            <a:r>
              <a:rPr lang="en-US" altLang="en-US" sz="2600" dirty="0">
                <a:cs typeface="Arial" charset="0"/>
              </a:rPr>
              <a:t>“Stendra is the </a:t>
            </a:r>
            <a:r>
              <a:rPr lang="en-US" altLang="en-US" sz="2600" u="sng" dirty="0">
                <a:cs typeface="Arial" charset="0"/>
              </a:rPr>
              <a:t>next-generation</a:t>
            </a:r>
            <a:r>
              <a:rPr lang="en-US" altLang="en-US" sz="2600" dirty="0">
                <a:cs typeface="Arial" charset="0"/>
              </a:rPr>
              <a:t> PDE-5 inhibitor that improves erectile dysfunction.”</a:t>
            </a:r>
          </a:p>
        </p:txBody>
      </p:sp>
    </p:spTree>
    <p:extLst>
      <p:ext uri="{BB962C8B-B14F-4D97-AF65-F5344CB8AC3E}">
        <p14:creationId xmlns:p14="http://schemas.microsoft.com/office/powerpoint/2010/main" val="306825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457200" y="522514"/>
            <a:ext cx="8229600" cy="533400"/>
          </a:xfrm>
        </p:spPr>
        <p:txBody>
          <a:bodyPr>
            <a:noAutofit/>
          </a:bodyPr>
          <a:lstStyle/>
          <a:p>
            <a:r>
              <a:rPr lang="en-US" altLang="en-US" sz="3800" dirty="0">
                <a:cs typeface="Arial" charset="0"/>
              </a:rPr>
              <a:t>Qsymia Untitled Letter</a:t>
            </a:r>
          </a:p>
        </p:txBody>
      </p:sp>
      <p:sp>
        <p:nvSpPr>
          <p:cNvPr id="35843" name="Rectangle 3"/>
          <p:cNvSpPr>
            <a:spLocks noGrp="1"/>
          </p:cNvSpPr>
          <p:nvPr>
            <p:ph type="body" idx="4294967295"/>
          </p:nvPr>
        </p:nvSpPr>
        <p:spPr>
          <a:xfrm>
            <a:off x="119743" y="1273628"/>
            <a:ext cx="8871857" cy="5214258"/>
          </a:xfrm>
        </p:spPr>
        <p:txBody>
          <a:bodyPr>
            <a:noAutofit/>
          </a:bodyPr>
          <a:lstStyle/>
          <a:p>
            <a:pPr>
              <a:defRPr/>
            </a:pPr>
            <a:r>
              <a:rPr lang="en-US" altLang="en-US" sz="2300" dirty="0">
                <a:cs typeface="Arial" charset="0"/>
              </a:rPr>
              <a:t>Consumer website </a:t>
            </a:r>
          </a:p>
          <a:p>
            <a:pPr>
              <a:defRPr/>
            </a:pPr>
            <a:r>
              <a:rPr lang="en-US" altLang="en-US" sz="2300" dirty="0">
                <a:cs typeface="Arial" charset="0"/>
              </a:rPr>
              <a:t>Indication:</a:t>
            </a:r>
          </a:p>
          <a:p>
            <a:pPr lvl="1">
              <a:defRPr/>
            </a:pPr>
            <a:r>
              <a:rPr lang="en-US" altLang="en-US" sz="2000" dirty="0">
                <a:cs typeface="Arial" charset="0"/>
              </a:rPr>
              <a:t>Qsymia is indicated as an adjunct to a reduced-calorie diet and increased physical activity for chronic weight management in adult patients with an initial body mass index (BMI) of:</a:t>
            </a:r>
          </a:p>
          <a:p>
            <a:pPr lvl="2">
              <a:defRPr/>
            </a:pPr>
            <a:r>
              <a:rPr lang="en-US" altLang="en-US" sz="2000" dirty="0">
                <a:cs typeface="Arial" charset="0"/>
              </a:rPr>
              <a:t>30 kg/m</a:t>
            </a:r>
            <a:r>
              <a:rPr lang="en-US" altLang="en-US" sz="2000" baseline="30000" dirty="0">
                <a:cs typeface="Arial" charset="0"/>
              </a:rPr>
              <a:t>2</a:t>
            </a:r>
            <a:r>
              <a:rPr lang="en-US" altLang="en-US" sz="2000" dirty="0">
                <a:cs typeface="Arial" charset="0"/>
              </a:rPr>
              <a:t> or greater (obese) or</a:t>
            </a:r>
          </a:p>
          <a:p>
            <a:pPr lvl="2">
              <a:defRPr/>
            </a:pPr>
            <a:r>
              <a:rPr lang="en-US" altLang="en-US" sz="2000" dirty="0">
                <a:cs typeface="Arial" charset="0"/>
              </a:rPr>
              <a:t>27 kg/m</a:t>
            </a:r>
            <a:r>
              <a:rPr lang="en-US" altLang="en-US" sz="2000" baseline="30000" dirty="0">
                <a:cs typeface="Arial" charset="0"/>
              </a:rPr>
              <a:t>2</a:t>
            </a:r>
            <a:r>
              <a:rPr lang="en-US" altLang="en-US" sz="2000" dirty="0">
                <a:cs typeface="Arial" charset="0"/>
              </a:rPr>
              <a:t> or greater (overweight) in the presence of at least one weight related comorbidity such as hypertension, type 2 diabetes mellitus, or dyslipidemia.</a:t>
            </a:r>
          </a:p>
          <a:p>
            <a:pPr lvl="1">
              <a:defRPr/>
            </a:pPr>
            <a:r>
              <a:rPr lang="en-US" altLang="en-US" sz="2000" b="1" u="sng" dirty="0">
                <a:cs typeface="Arial" charset="0"/>
              </a:rPr>
              <a:t>Limitations of Use</a:t>
            </a:r>
          </a:p>
          <a:p>
            <a:pPr lvl="2">
              <a:defRPr/>
            </a:pPr>
            <a:r>
              <a:rPr lang="en-US" altLang="en-US" sz="2000" dirty="0">
                <a:cs typeface="Arial" charset="0"/>
              </a:rPr>
              <a:t>The effect of Qsymia on cardiovascular morbidity and mortality has not been established.</a:t>
            </a:r>
          </a:p>
          <a:p>
            <a:pPr lvl="2">
              <a:defRPr/>
            </a:pPr>
            <a:r>
              <a:rPr lang="en-US" altLang="en-US" sz="2000" dirty="0">
                <a:cs typeface="Arial" charset="0"/>
              </a:rPr>
              <a:t>The safety and effectiveness of Qsymia in combination with other products intended for weight loss, including prescription and over-the-counter drugs, and herbal preparations, have not been established.</a:t>
            </a:r>
          </a:p>
        </p:txBody>
      </p:sp>
    </p:spTree>
    <p:extLst>
      <p:ext uri="{BB962C8B-B14F-4D97-AF65-F5344CB8AC3E}">
        <p14:creationId xmlns:p14="http://schemas.microsoft.com/office/powerpoint/2010/main" val="3431555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27919"/>
            <a:ext cx="8509103" cy="926020"/>
          </a:xfrm>
        </p:spPr>
        <p:txBody>
          <a:bodyPr>
            <a:normAutofit fontScale="90000"/>
          </a:bodyPr>
          <a:lstStyle/>
          <a:p>
            <a:r>
              <a:rPr lang="en-US" sz="3800" dirty="0"/>
              <a:t>False or Misleading</a:t>
            </a:r>
            <a:br>
              <a:rPr lang="en-US" sz="3800" dirty="0"/>
            </a:br>
            <a:r>
              <a:rPr lang="en-US" sz="3800" dirty="0"/>
              <a:t>Risk Presentation</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228600" y="2009775"/>
            <a:ext cx="8782050" cy="4705350"/>
          </a:xfrm>
        </p:spPr>
        <p:txBody>
          <a:bodyPr>
            <a:normAutofit/>
          </a:bodyPr>
          <a:lstStyle/>
          <a:p>
            <a:pPr>
              <a:defRPr/>
            </a:pPr>
            <a:r>
              <a:rPr lang="en-US" altLang="en-US" sz="3000" dirty="0">
                <a:cs typeface="Arial" charset="0"/>
              </a:rPr>
              <a:t>The print ad</a:t>
            </a:r>
          </a:p>
          <a:p>
            <a:pPr lvl="1">
              <a:defRPr/>
            </a:pPr>
            <a:r>
              <a:rPr lang="en-US" altLang="en-US" sz="2600" dirty="0">
                <a:cs typeface="Arial" charset="0"/>
              </a:rPr>
              <a:t>Omits important serious risk information for Stendra</a:t>
            </a:r>
          </a:p>
          <a:p>
            <a:pPr lvl="1">
              <a:defRPr/>
            </a:pPr>
            <a:r>
              <a:rPr lang="en-US" altLang="en-US" sz="2600" dirty="0">
                <a:cs typeface="Arial" charset="0"/>
              </a:rPr>
              <a:t>Fails to present information about the risks with a prominence and readability reasonably comparable with the presentation of information related to the effectiveness</a:t>
            </a:r>
          </a:p>
          <a:p>
            <a:pPr lvl="1">
              <a:defRPr/>
            </a:pPr>
            <a:r>
              <a:rPr lang="en-US" altLang="en-US" sz="2600" dirty="0">
                <a:cs typeface="Arial" charset="0"/>
              </a:rPr>
              <a:t>Implies that Stendra is safe for all patients with heart disease</a:t>
            </a:r>
          </a:p>
          <a:p>
            <a:pPr lvl="1">
              <a:defRPr/>
            </a:pPr>
            <a:r>
              <a:rPr lang="en-US" altLang="en-US" sz="2600" dirty="0">
                <a:cs typeface="Arial" charset="0"/>
              </a:rPr>
              <a:t>Suggests that Stendra is safer or more effective than its competitors</a:t>
            </a:r>
          </a:p>
        </p:txBody>
      </p:sp>
    </p:spTree>
    <p:extLst>
      <p:ext uri="{BB962C8B-B14F-4D97-AF65-F5344CB8AC3E}">
        <p14:creationId xmlns:p14="http://schemas.microsoft.com/office/powerpoint/2010/main" val="1583124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62A9EFFF-D3D7-4B20-AF96-F3D3EBE7CCEB}"/>
                  </a:ext>
                </a:extLst>
              </p14:cNvPr>
              <p14:cNvContentPartPr/>
              <p14:nvPr/>
            </p14:nvContentPartPr>
            <p14:xfrm>
              <a:off x="-566143" y="837583"/>
              <a:ext cx="360" cy="360"/>
            </p14:xfrm>
          </p:contentPart>
        </mc:Choice>
        <mc:Fallback xmlns="">
          <p:pic>
            <p:nvPicPr>
              <p:cNvPr id="12" name="Ink 11">
                <a:extLst>
                  <a:ext uri="{FF2B5EF4-FFF2-40B4-BE49-F238E27FC236}">
                    <a16:creationId xmlns:a16="http://schemas.microsoft.com/office/drawing/2014/main" id="{62A9EFFF-D3D7-4B20-AF96-F3D3EBE7CCEB}"/>
                  </a:ext>
                </a:extLst>
              </p:cNvPr>
              <p:cNvPicPr/>
              <p:nvPr/>
            </p:nvPicPr>
            <p:blipFill>
              <a:blip r:embed="rId5"/>
              <a:stretch>
                <a:fillRect/>
              </a:stretch>
            </p:blipFill>
            <p:spPr>
              <a:xfrm>
                <a:off x="-574783" y="828583"/>
                <a:ext cx="18000" cy="18000"/>
              </a:xfrm>
              <a:prstGeom prst="rect">
                <a:avLst/>
              </a:prstGeom>
            </p:spPr>
          </p:pic>
        </mc:Fallback>
      </mc:AlternateContent>
      <p:pic>
        <p:nvPicPr>
          <p:cNvPr id="2" name="Picture 1">
            <a:extLst>
              <a:ext uri="{FF2B5EF4-FFF2-40B4-BE49-F238E27FC236}">
                <a16:creationId xmlns:a16="http://schemas.microsoft.com/office/drawing/2014/main" id="{C42257DE-E80B-45EF-A663-3D768E6CA818}"/>
              </a:ext>
            </a:extLst>
          </p:cNvPr>
          <p:cNvPicPr>
            <a:picLocks noChangeAspect="1"/>
          </p:cNvPicPr>
          <p:nvPr/>
        </p:nvPicPr>
        <p:blipFill>
          <a:blip r:embed="rId6"/>
          <a:stretch>
            <a:fillRect/>
          </a:stretch>
        </p:blipFill>
        <p:spPr>
          <a:xfrm>
            <a:off x="60167" y="1657350"/>
            <a:ext cx="9023666" cy="3705225"/>
          </a:xfrm>
          <a:prstGeom prst="rect">
            <a:avLst/>
          </a:prstGeom>
        </p:spPr>
      </p:pic>
    </p:spTree>
    <p:extLst>
      <p:ext uri="{BB962C8B-B14F-4D97-AF65-F5344CB8AC3E}">
        <p14:creationId xmlns:p14="http://schemas.microsoft.com/office/powerpoint/2010/main" val="3343623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27919"/>
            <a:ext cx="8509103" cy="926020"/>
          </a:xfrm>
        </p:spPr>
        <p:txBody>
          <a:bodyPr>
            <a:normAutofit fontScale="90000"/>
          </a:bodyPr>
          <a:lstStyle/>
          <a:p>
            <a:r>
              <a:rPr lang="en-US" sz="3800" dirty="0"/>
              <a:t>False or Misleading</a:t>
            </a:r>
            <a:br>
              <a:rPr lang="en-US" sz="3800" dirty="0"/>
            </a:br>
            <a:r>
              <a:rPr lang="en-US" sz="3800" dirty="0"/>
              <a:t>Risk Presentation</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228600" y="2009775"/>
            <a:ext cx="8782050" cy="4286043"/>
          </a:xfrm>
        </p:spPr>
        <p:txBody>
          <a:bodyPr>
            <a:normAutofit/>
          </a:bodyPr>
          <a:lstStyle/>
          <a:p>
            <a:pPr>
              <a:defRPr/>
            </a:pPr>
            <a:r>
              <a:rPr lang="en-US" altLang="en-US" sz="3000" dirty="0">
                <a:cs typeface="Arial" charset="0"/>
              </a:rPr>
              <a:t>The banners include the following statements but fail to communicate any risk information about Stendra:</a:t>
            </a:r>
          </a:p>
          <a:p>
            <a:pPr lvl="1">
              <a:defRPr/>
            </a:pPr>
            <a:r>
              <a:rPr lang="en-US" altLang="en-US" sz="2600" dirty="0">
                <a:cs typeface="Arial" charset="0"/>
              </a:rPr>
              <a:t>“Get Hard &amp; Stay Hard”</a:t>
            </a:r>
          </a:p>
          <a:p>
            <a:pPr lvl="1">
              <a:defRPr/>
            </a:pPr>
            <a:r>
              <a:rPr lang="en-US" altLang="en-US" sz="2600" dirty="0">
                <a:cs typeface="Arial" charset="0"/>
              </a:rPr>
              <a:t>“Indulge in life’s sweetest pleasures whenever you want”</a:t>
            </a:r>
          </a:p>
          <a:p>
            <a:pPr lvl="1">
              <a:defRPr/>
            </a:pPr>
            <a:r>
              <a:rPr lang="en-US" altLang="en-US" sz="2600" dirty="0">
                <a:cs typeface="Arial" charset="0"/>
              </a:rPr>
              <a:t>“Ask your doctor for more information”</a:t>
            </a:r>
          </a:p>
        </p:txBody>
      </p:sp>
    </p:spTree>
    <p:extLst>
      <p:ext uri="{BB962C8B-B14F-4D97-AF65-F5344CB8AC3E}">
        <p14:creationId xmlns:p14="http://schemas.microsoft.com/office/powerpoint/2010/main" val="791674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27919"/>
            <a:ext cx="8509103" cy="926020"/>
          </a:xfrm>
        </p:spPr>
        <p:txBody>
          <a:bodyPr>
            <a:normAutofit fontScale="90000"/>
          </a:bodyPr>
          <a:lstStyle/>
          <a:p>
            <a:r>
              <a:rPr lang="en-US" sz="3800" dirty="0"/>
              <a:t>False or Misleading Claims</a:t>
            </a:r>
            <a:br>
              <a:rPr lang="en-US" sz="3800" dirty="0"/>
            </a:br>
            <a:r>
              <a:rPr lang="en-US" sz="3800" dirty="0"/>
              <a:t>about Efficacy</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p:txBody>
          <a:bodyPr>
            <a:normAutofit/>
          </a:bodyPr>
          <a:lstStyle/>
          <a:p>
            <a:pPr>
              <a:defRPr/>
            </a:pPr>
            <a:r>
              <a:rPr lang="en-US" altLang="en-US" sz="3000" dirty="0">
                <a:cs typeface="Arial" charset="0"/>
              </a:rPr>
              <a:t>The banners also fail to communicate material information regarding the indication for Stendra (underlined emphasis added):</a:t>
            </a:r>
          </a:p>
          <a:p>
            <a:pPr lvl="1">
              <a:defRPr/>
            </a:pPr>
            <a:r>
              <a:rPr lang="en-US" altLang="en-US" sz="2600" dirty="0">
                <a:cs typeface="Arial" charset="0"/>
              </a:rPr>
              <a:t>Stendra is a PDE5 inhibitor indicated </a:t>
            </a:r>
            <a:r>
              <a:rPr lang="en-US" altLang="en-US" sz="2600" u="sng" dirty="0">
                <a:cs typeface="Arial" charset="0"/>
              </a:rPr>
              <a:t>for the treatment of erectile dysfunction</a:t>
            </a:r>
            <a:r>
              <a:rPr lang="en-US" altLang="en-US" sz="2600" dirty="0">
                <a:cs typeface="Arial" charset="0"/>
              </a:rPr>
              <a:t>.</a:t>
            </a:r>
          </a:p>
        </p:txBody>
      </p:sp>
    </p:spTree>
    <p:extLst>
      <p:ext uri="{BB962C8B-B14F-4D97-AF65-F5344CB8AC3E}">
        <p14:creationId xmlns:p14="http://schemas.microsoft.com/office/powerpoint/2010/main" val="3732063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99D9F1-DF7B-4761-9E7F-B12FEAC9A0C6}"/>
              </a:ext>
            </a:extLst>
          </p:cNvPr>
          <p:cNvPicPr>
            <a:picLocks noChangeAspect="1"/>
          </p:cNvPicPr>
          <p:nvPr/>
        </p:nvPicPr>
        <p:blipFill>
          <a:blip r:embed="rId3"/>
          <a:stretch>
            <a:fillRect/>
          </a:stretch>
        </p:blipFill>
        <p:spPr>
          <a:xfrm>
            <a:off x="112130" y="1683834"/>
            <a:ext cx="8919739" cy="3490332"/>
          </a:xfrm>
          <a:prstGeom prst="rect">
            <a:avLst/>
          </a:prstGeom>
        </p:spPr>
      </p:pic>
    </p:spTree>
    <p:extLst>
      <p:ext uri="{BB962C8B-B14F-4D97-AF65-F5344CB8AC3E}">
        <p14:creationId xmlns:p14="http://schemas.microsoft.com/office/powerpoint/2010/main" val="360751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27919"/>
            <a:ext cx="8509103" cy="926020"/>
          </a:xfrm>
        </p:spPr>
        <p:txBody>
          <a:bodyPr>
            <a:normAutofit fontScale="90000"/>
          </a:bodyPr>
          <a:lstStyle/>
          <a:p>
            <a:r>
              <a:rPr lang="en-US" sz="3800" dirty="0"/>
              <a:t>False or Misleading</a:t>
            </a:r>
            <a:br>
              <a:rPr lang="en-US" sz="3800" dirty="0"/>
            </a:br>
            <a:r>
              <a:rPr lang="en-US" sz="3800" dirty="0"/>
              <a:t>Risk Presentation</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228600" y="2009775"/>
            <a:ext cx="8782050" cy="4286043"/>
          </a:xfrm>
        </p:spPr>
        <p:txBody>
          <a:bodyPr>
            <a:normAutofit/>
          </a:bodyPr>
          <a:lstStyle/>
          <a:p>
            <a:pPr>
              <a:defRPr/>
            </a:pPr>
            <a:r>
              <a:rPr lang="en-US" altLang="en-US" sz="3000" dirty="0">
                <a:cs typeface="Arial" charset="0"/>
              </a:rPr>
              <a:t>The banners include the following statements but fail to include any of the contraindications or warnings:</a:t>
            </a:r>
          </a:p>
          <a:p>
            <a:pPr lvl="1">
              <a:defRPr/>
            </a:pPr>
            <a:r>
              <a:rPr lang="en-US" altLang="en-US" sz="2600" dirty="0">
                <a:cs typeface="Arial" charset="0"/>
              </a:rPr>
              <a:t>“The ED Pill For Your Lifestyle”</a:t>
            </a:r>
          </a:p>
          <a:p>
            <a:pPr lvl="1">
              <a:defRPr/>
            </a:pPr>
            <a:r>
              <a:rPr lang="en-US" altLang="en-US" sz="2600" dirty="0">
                <a:cs typeface="Arial" charset="0"/>
              </a:rPr>
              <a:t>“Stendra prescriptions can be taken with or without food and alcohol”</a:t>
            </a:r>
          </a:p>
          <a:p>
            <a:pPr lvl="1">
              <a:defRPr/>
            </a:pPr>
            <a:r>
              <a:rPr lang="en-US" altLang="en-US" sz="2600" dirty="0">
                <a:cs typeface="Arial" charset="0"/>
              </a:rPr>
              <a:t>“The Fast-Acting ED Prescription”</a:t>
            </a:r>
          </a:p>
          <a:p>
            <a:pPr lvl="1">
              <a:defRPr/>
            </a:pPr>
            <a:r>
              <a:rPr lang="en-US" altLang="en-US" sz="2600" dirty="0">
                <a:cs typeface="Arial" charset="0"/>
              </a:rPr>
              <a:t>“Common side effects include:  headache, flushing, and nasal congestion”</a:t>
            </a:r>
          </a:p>
          <a:p>
            <a:pPr lvl="1">
              <a:defRPr/>
            </a:pPr>
            <a:r>
              <a:rPr lang="en-US" altLang="en-US" sz="2600" dirty="0">
                <a:cs typeface="Arial" charset="0"/>
              </a:rPr>
              <a:t>“Ask your doctor for more information”</a:t>
            </a:r>
          </a:p>
        </p:txBody>
      </p:sp>
    </p:spTree>
    <p:extLst>
      <p:ext uri="{BB962C8B-B14F-4D97-AF65-F5344CB8AC3E}">
        <p14:creationId xmlns:p14="http://schemas.microsoft.com/office/powerpoint/2010/main" val="412699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849" y="1051747"/>
            <a:ext cx="8251191" cy="897952"/>
          </a:xfrm>
        </p:spPr>
        <p:txBody>
          <a:bodyPr>
            <a:normAutofit/>
          </a:bodyPr>
          <a:lstStyle/>
          <a:p>
            <a:r>
              <a:rPr lang="en-US" sz="3800" dirty="0"/>
              <a:t>OPDP Web Resources</a:t>
            </a:r>
            <a:endParaRPr lang="en-US" sz="3800" dirty="0">
              <a:solidFill>
                <a:srgbClr val="007DBA"/>
              </a:solidFill>
            </a:endParaRPr>
          </a:p>
        </p:txBody>
      </p:sp>
      <p:sp>
        <p:nvSpPr>
          <p:cNvPr id="4" name="Content Placeholder 3"/>
          <p:cNvSpPr>
            <a:spLocks noGrp="1"/>
          </p:cNvSpPr>
          <p:nvPr>
            <p:ph idx="1"/>
          </p:nvPr>
        </p:nvSpPr>
        <p:spPr>
          <a:xfrm>
            <a:off x="323849" y="2057400"/>
            <a:ext cx="8251191" cy="4246583"/>
          </a:xfrm>
        </p:spPr>
        <p:txBody>
          <a:bodyPr>
            <a:normAutofit/>
          </a:bodyPr>
          <a:lstStyle/>
          <a:p>
            <a:r>
              <a:rPr lang="en-US" altLang="en-US" sz="2400" dirty="0"/>
              <a:t>OPDP Home Page</a:t>
            </a:r>
          </a:p>
          <a:p>
            <a:pPr lvl="1"/>
            <a:r>
              <a:rPr lang="en-US" altLang="en-US" sz="1600" dirty="0">
                <a:hlinkClick r:id="rId3"/>
              </a:rPr>
              <a:t>http://www.fda.gov/AboutFDA/CentersOffices/OfficeofMedicalProductsandTobacco/CDER/ucm090142.htm</a:t>
            </a:r>
            <a:endParaRPr lang="en-US" altLang="en-US" sz="1600" dirty="0"/>
          </a:p>
          <a:p>
            <a:r>
              <a:rPr lang="en-US" altLang="en-US" sz="2400" dirty="0"/>
              <a:t>Guidances </a:t>
            </a:r>
          </a:p>
          <a:p>
            <a:pPr lvl="1"/>
            <a:r>
              <a:rPr lang="en-US" altLang="en-US" sz="1600" dirty="0">
                <a:hlinkClick r:id="rId4"/>
              </a:rPr>
              <a:t>http://www.fda.gov/AboutFDA/CentersOffices/OfficeofMedicalProductsandTobacco/CDER/ucm109905.htm#Guidances</a:t>
            </a:r>
            <a:endParaRPr lang="en-US" altLang="en-US" sz="1600" dirty="0"/>
          </a:p>
          <a:p>
            <a:r>
              <a:rPr lang="en-US" altLang="en-US" sz="2400" dirty="0"/>
              <a:t>Social Science Research</a:t>
            </a:r>
          </a:p>
          <a:p>
            <a:pPr lvl="1"/>
            <a:r>
              <a:rPr lang="en-US" altLang="en-US" sz="1600" dirty="0">
                <a:hlinkClick r:id="rId5"/>
              </a:rPr>
              <a:t>https://www.fda.gov/AboutFDA/CentersOffices/OfficeofMedicalProductsandTobacco/CDER/ucm090276.htm</a:t>
            </a:r>
            <a:endParaRPr lang="en-US" altLang="en-US" sz="1600" dirty="0"/>
          </a:p>
          <a:p>
            <a:r>
              <a:rPr lang="en-US" altLang="en-US" sz="2400" dirty="0"/>
              <a:t>Warning and Untitled Letters</a:t>
            </a:r>
          </a:p>
          <a:p>
            <a:pPr lvl="1"/>
            <a:r>
              <a:rPr lang="en-US" altLang="en-US" sz="1600" dirty="0">
                <a:hlinkClick r:id="rId6"/>
              </a:rPr>
              <a:t>www.fda.gov/Drugs/GuidanceComplianceRegulatoryInformation/EnforcementActivitiesbyFDA/WarningLettersandNoticeofViolationLetterstoPharmaceuticalCompanies/default.htm</a:t>
            </a:r>
            <a:endParaRPr lang="en-US" altLang="en-US" sz="1600" dirty="0"/>
          </a:p>
          <a:p>
            <a:endParaRPr lang="en-US" dirty="0">
              <a:solidFill>
                <a:srgbClr val="007DBA"/>
              </a:solidFill>
            </a:endParaRPr>
          </a:p>
        </p:txBody>
      </p:sp>
    </p:spTree>
    <p:extLst>
      <p:ext uri="{BB962C8B-B14F-4D97-AF65-F5344CB8AC3E}">
        <p14:creationId xmlns:p14="http://schemas.microsoft.com/office/powerpoint/2010/main" val="3083123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849" y="1051747"/>
            <a:ext cx="8251191" cy="897952"/>
          </a:xfrm>
        </p:spPr>
        <p:txBody>
          <a:bodyPr>
            <a:normAutofit/>
          </a:bodyPr>
          <a:lstStyle/>
          <a:p>
            <a:r>
              <a:rPr lang="en-US" sz="3800" dirty="0"/>
              <a:t>OPDP Contact Information</a:t>
            </a:r>
            <a:endParaRPr lang="en-US" sz="3800" dirty="0">
              <a:solidFill>
                <a:srgbClr val="007DBA"/>
              </a:solidFill>
            </a:endParaRPr>
          </a:p>
        </p:txBody>
      </p:sp>
      <p:sp>
        <p:nvSpPr>
          <p:cNvPr id="4" name="Content Placeholder 3"/>
          <p:cNvSpPr>
            <a:spLocks noGrp="1"/>
          </p:cNvSpPr>
          <p:nvPr>
            <p:ph idx="1"/>
          </p:nvPr>
        </p:nvSpPr>
        <p:spPr>
          <a:xfrm>
            <a:off x="323849" y="2057400"/>
            <a:ext cx="8251191" cy="4246583"/>
          </a:xfrm>
        </p:spPr>
        <p:txBody>
          <a:bodyPr/>
          <a:lstStyle/>
          <a:p>
            <a:pPr>
              <a:lnSpc>
                <a:spcPct val="90000"/>
              </a:lnSpc>
            </a:pPr>
            <a:r>
              <a:rPr lang="en-US" altLang="en-US" sz="2400" b="1" dirty="0"/>
              <a:t>Telephone Number</a:t>
            </a:r>
          </a:p>
          <a:p>
            <a:pPr lvl="1">
              <a:lnSpc>
                <a:spcPct val="90000"/>
              </a:lnSpc>
            </a:pPr>
            <a:r>
              <a:rPr lang="en-US" altLang="en-US" sz="2400" dirty="0"/>
              <a:t>301-796-1200</a:t>
            </a:r>
          </a:p>
          <a:p>
            <a:pPr>
              <a:lnSpc>
                <a:spcPct val="90000"/>
              </a:lnSpc>
            </a:pPr>
            <a:r>
              <a:rPr lang="en-US" altLang="en-US" sz="2400" b="1" dirty="0"/>
              <a:t>Fax Numbers</a:t>
            </a:r>
          </a:p>
          <a:p>
            <a:pPr lvl="1">
              <a:lnSpc>
                <a:spcPct val="90000"/>
              </a:lnSpc>
            </a:pPr>
            <a:r>
              <a:rPr lang="en-US" altLang="en-US" sz="2400" dirty="0"/>
              <a:t>301-847-8444</a:t>
            </a:r>
          </a:p>
          <a:p>
            <a:pPr lvl="1">
              <a:lnSpc>
                <a:spcPct val="90000"/>
              </a:lnSpc>
            </a:pPr>
            <a:r>
              <a:rPr lang="en-US" altLang="en-US" sz="2400" dirty="0"/>
              <a:t>301-847-8445</a:t>
            </a:r>
          </a:p>
          <a:p>
            <a:pPr>
              <a:lnSpc>
                <a:spcPct val="90000"/>
              </a:lnSpc>
            </a:pPr>
            <a:r>
              <a:rPr lang="en-US" altLang="en-US" sz="2400" b="1" dirty="0"/>
              <a:t>Submission Address</a:t>
            </a:r>
          </a:p>
          <a:p>
            <a:pPr lvl="1">
              <a:lnSpc>
                <a:spcPct val="90000"/>
              </a:lnSpc>
            </a:pPr>
            <a:r>
              <a:rPr lang="en-US" altLang="en-US" sz="2400" dirty="0"/>
              <a:t>Food and Drug Administration</a:t>
            </a:r>
            <a:br>
              <a:rPr lang="en-US" altLang="en-US" sz="2400" dirty="0"/>
            </a:br>
            <a:r>
              <a:rPr lang="en-US" altLang="en-US" sz="2400" dirty="0"/>
              <a:t>Center for Drug Evaluation and Research</a:t>
            </a:r>
            <a:br>
              <a:rPr lang="en-US" altLang="en-US" sz="2400" dirty="0"/>
            </a:br>
            <a:r>
              <a:rPr lang="en-US" altLang="en-US" sz="2400" dirty="0"/>
              <a:t>Office of Prescription Drug Promotion</a:t>
            </a:r>
            <a:br>
              <a:rPr lang="en-US" altLang="en-US" sz="2400" dirty="0"/>
            </a:br>
            <a:r>
              <a:rPr lang="en-US" altLang="en-US" sz="2400" dirty="0"/>
              <a:t>5901-B </a:t>
            </a:r>
            <a:r>
              <a:rPr lang="en-US" altLang="en-US" sz="2400" dirty="0" err="1"/>
              <a:t>Ammendale</a:t>
            </a:r>
            <a:r>
              <a:rPr lang="en-US" altLang="en-US" sz="2400" dirty="0"/>
              <a:t> Road</a:t>
            </a:r>
            <a:br>
              <a:rPr lang="en-US" altLang="en-US" sz="2400" dirty="0"/>
            </a:br>
            <a:r>
              <a:rPr lang="en-US" altLang="en-US" sz="2400" dirty="0"/>
              <a:t>Beltsville, MD 20705-1266</a:t>
            </a:r>
          </a:p>
          <a:p>
            <a:endParaRPr lang="en-US" dirty="0">
              <a:solidFill>
                <a:srgbClr val="007DBA"/>
              </a:solidFill>
            </a:endParaRPr>
          </a:p>
        </p:txBody>
      </p:sp>
    </p:spTree>
    <p:extLst>
      <p:ext uri="{BB962C8B-B14F-4D97-AF65-F5344CB8AC3E}">
        <p14:creationId xmlns:p14="http://schemas.microsoft.com/office/powerpoint/2010/main" val="3436160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53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359650"/>
            <a:ext cx="8509103" cy="926020"/>
          </a:xfrm>
        </p:spPr>
        <p:txBody>
          <a:bodyPr>
            <a:normAutofit/>
          </a:bodyPr>
          <a:lstStyle/>
          <a:p>
            <a:r>
              <a:rPr lang="en-US" sz="3800" dirty="0"/>
              <a:t>Risk Information for Qsymia</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323850" y="1285670"/>
            <a:ext cx="8509103" cy="5354615"/>
          </a:xfrm>
        </p:spPr>
        <p:txBody>
          <a:bodyPr>
            <a:normAutofit fontScale="92500" lnSpcReduction="10000"/>
          </a:bodyPr>
          <a:lstStyle/>
          <a:p>
            <a:pPr>
              <a:defRPr/>
            </a:pPr>
            <a:r>
              <a:rPr lang="en-US" altLang="en-US" sz="2600" dirty="0">
                <a:cs typeface="Arial" charset="0"/>
              </a:rPr>
              <a:t>Contraindications include:</a:t>
            </a:r>
          </a:p>
          <a:p>
            <a:pPr lvl="1">
              <a:defRPr/>
            </a:pPr>
            <a:r>
              <a:rPr lang="en-US" altLang="en-US" sz="2300" dirty="0">
                <a:cs typeface="Arial" charset="0"/>
              </a:rPr>
              <a:t>Pregnancy</a:t>
            </a:r>
          </a:p>
          <a:p>
            <a:pPr lvl="1">
              <a:defRPr/>
            </a:pPr>
            <a:r>
              <a:rPr lang="en-US" altLang="en-US" sz="2300" dirty="0">
                <a:cs typeface="Arial" charset="0"/>
              </a:rPr>
              <a:t>Glaucoma</a:t>
            </a:r>
          </a:p>
          <a:p>
            <a:pPr lvl="1">
              <a:defRPr/>
            </a:pPr>
            <a:r>
              <a:rPr lang="en-US" altLang="en-US" sz="2300" dirty="0">
                <a:cs typeface="Arial" charset="0"/>
              </a:rPr>
              <a:t>Hyperthyroidism</a:t>
            </a:r>
          </a:p>
          <a:p>
            <a:pPr lvl="1">
              <a:defRPr/>
            </a:pPr>
            <a:r>
              <a:rPr lang="en-US" altLang="en-US" sz="2300" dirty="0">
                <a:cs typeface="Arial" charset="0"/>
              </a:rPr>
              <a:t>During or within 14 days following the administration of monoamine oxidase inhibitors</a:t>
            </a:r>
          </a:p>
          <a:p>
            <a:pPr>
              <a:defRPr/>
            </a:pPr>
            <a:r>
              <a:rPr lang="en-US" altLang="en-US" sz="2600" dirty="0">
                <a:cs typeface="Arial" charset="0"/>
              </a:rPr>
              <a:t>Warnings and precautions include:</a:t>
            </a:r>
          </a:p>
          <a:p>
            <a:pPr lvl="1">
              <a:defRPr/>
            </a:pPr>
            <a:r>
              <a:rPr lang="en-US" altLang="en-US" sz="2300" dirty="0">
                <a:cs typeface="Arial" charset="0"/>
              </a:rPr>
              <a:t>Fetal toxicity</a:t>
            </a:r>
          </a:p>
          <a:p>
            <a:pPr lvl="1">
              <a:defRPr/>
            </a:pPr>
            <a:r>
              <a:rPr lang="en-US" sz="2300" dirty="0">
                <a:cs typeface="Arial" charset="0"/>
              </a:rPr>
              <a:t>Increase in heart rate</a:t>
            </a:r>
          </a:p>
          <a:p>
            <a:pPr lvl="1">
              <a:defRPr/>
            </a:pPr>
            <a:r>
              <a:rPr lang="en-US" sz="2300" dirty="0">
                <a:cs typeface="Arial" charset="0"/>
              </a:rPr>
              <a:t>Suicidal behavior and ideation</a:t>
            </a:r>
          </a:p>
          <a:p>
            <a:pPr lvl="1">
              <a:defRPr/>
            </a:pPr>
            <a:r>
              <a:rPr lang="en-US" sz="2300" dirty="0">
                <a:cs typeface="Arial" charset="0"/>
              </a:rPr>
              <a:t>Acute myopia and secondary angle closure glaucoma</a:t>
            </a:r>
          </a:p>
          <a:p>
            <a:pPr lvl="1">
              <a:defRPr/>
            </a:pPr>
            <a:r>
              <a:rPr lang="en-US" sz="2300" dirty="0">
                <a:cs typeface="Arial" charset="0"/>
              </a:rPr>
              <a:t>Mood and sleep disorders</a:t>
            </a:r>
          </a:p>
          <a:p>
            <a:pPr lvl="1">
              <a:defRPr/>
            </a:pPr>
            <a:r>
              <a:rPr lang="en-US" sz="2300" dirty="0">
                <a:cs typeface="Arial" charset="0"/>
              </a:rPr>
              <a:t>Cognitive impairment</a:t>
            </a:r>
          </a:p>
          <a:p>
            <a:pPr lvl="1">
              <a:defRPr/>
            </a:pPr>
            <a:r>
              <a:rPr lang="en-US" sz="2300" dirty="0">
                <a:cs typeface="Arial" charset="0"/>
              </a:rPr>
              <a:t>Metabolic acidosis</a:t>
            </a:r>
          </a:p>
          <a:p>
            <a:pPr lvl="1">
              <a:defRPr/>
            </a:pPr>
            <a:r>
              <a:rPr lang="en-US" sz="2300" dirty="0">
                <a:cs typeface="Arial" charset="0"/>
              </a:rPr>
              <a:t>Elevated creatinine</a:t>
            </a:r>
          </a:p>
        </p:txBody>
      </p:sp>
    </p:spTree>
    <p:extLst>
      <p:ext uri="{BB962C8B-B14F-4D97-AF65-F5344CB8AC3E}">
        <p14:creationId xmlns:p14="http://schemas.microsoft.com/office/powerpoint/2010/main" val="3514006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12DF29-131D-4B40-9D33-A20E0A9796E0}"/>
              </a:ext>
            </a:extLst>
          </p:cNvPr>
          <p:cNvPicPr>
            <a:picLocks noChangeAspect="1"/>
          </p:cNvPicPr>
          <p:nvPr/>
        </p:nvPicPr>
        <p:blipFill>
          <a:blip r:embed="rId3"/>
          <a:stretch>
            <a:fillRect/>
          </a:stretch>
        </p:blipFill>
        <p:spPr>
          <a:xfrm>
            <a:off x="97970" y="141515"/>
            <a:ext cx="8941127" cy="6607628"/>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62A9EFFF-D3D7-4B20-AF96-F3D3EBE7CCEB}"/>
                  </a:ext>
                </a:extLst>
              </p14:cNvPr>
              <p14:cNvContentPartPr/>
              <p14:nvPr/>
            </p14:nvContentPartPr>
            <p14:xfrm>
              <a:off x="-566143" y="837583"/>
              <a:ext cx="360" cy="360"/>
            </p14:xfrm>
          </p:contentPart>
        </mc:Choice>
        <mc:Fallback xmlns="">
          <p:pic>
            <p:nvPicPr>
              <p:cNvPr id="12" name="Ink 11">
                <a:extLst>
                  <a:ext uri="{FF2B5EF4-FFF2-40B4-BE49-F238E27FC236}">
                    <a16:creationId xmlns:a16="http://schemas.microsoft.com/office/drawing/2014/main" id="{62A9EFFF-D3D7-4B20-AF96-F3D3EBE7CCEB}"/>
                  </a:ext>
                </a:extLst>
              </p:cNvPr>
              <p:cNvPicPr/>
              <p:nvPr/>
            </p:nvPicPr>
            <p:blipFill>
              <a:blip r:embed="rId5"/>
              <a:stretch>
                <a:fillRect/>
              </a:stretch>
            </p:blipFill>
            <p:spPr>
              <a:xfrm>
                <a:off x="-574783" y="828583"/>
                <a:ext cx="18000" cy="18000"/>
              </a:xfrm>
              <a:prstGeom prst="rect">
                <a:avLst/>
              </a:prstGeom>
            </p:spPr>
          </p:pic>
        </mc:Fallback>
      </mc:AlternateContent>
      <p:sp>
        <p:nvSpPr>
          <p:cNvPr id="3" name="Rectangle 2">
            <a:extLst>
              <a:ext uri="{FF2B5EF4-FFF2-40B4-BE49-F238E27FC236}">
                <a16:creationId xmlns:a16="http://schemas.microsoft.com/office/drawing/2014/main" id="{F43D9235-6C29-4640-B2A5-6966EE01FDED}"/>
              </a:ext>
            </a:extLst>
          </p:cNvPr>
          <p:cNvSpPr/>
          <p:nvPr/>
        </p:nvSpPr>
        <p:spPr>
          <a:xfrm>
            <a:off x="940904" y="424070"/>
            <a:ext cx="7209183" cy="2120347"/>
          </a:xfrm>
          <a:prstGeom prst="rect">
            <a:avLst/>
          </a:prstGeom>
          <a:noFill/>
          <a:ln w="4762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004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27919"/>
            <a:ext cx="8509103" cy="926020"/>
          </a:xfrm>
        </p:spPr>
        <p:txBody>
          <a:bodyPr>
            <a:normAutofit fontScale="90000"/>
          </a:bodyPr>
          <a:lstStyle/>
          <a:p>
            <a:r>
              <a:rPr lang="en-US" sz="3800" dirty="0"/>
              <a:t>False or Misleading Claims</a:t>
            </a:r>
            <a:br>
              <a:rPr lang="en-US" sz="3800" dirty="0"/>
            </a:br>
            <a:r>
              <a:rPr lang="en-US" sz="3800" dirty="0"/>
              <a:t>about Efficacy</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p:txBody>
          <a:bodyPr>
            <a:normAutofit fontScale="92500"/>
          </a:bodyPr>
          <a:lstStyle/>
          <a:p>
            <a:pPr>
              <a:defRPr/>
            </a:pPr>
            <a:r>
              <a:rPr lang="en-US" altLang="en-US" sz="3000" dirty="0">
                <a:cs typeface="Arial" charset="0"/>
              </a:rPr>
              <a:t>Claims that Qsymia can help patients lose weight 3x faster than diet and exercise alone are misleading.</a:t>
            </a:r>
          </a:p>
          <a:p>
            <a:pPr lvl="1">
              <a:defRPr/>
            </a:pPr>
            <a:r>
              <a:rPr lang="en-US" altLang="en-US" sz="2600" dirty="0">
                <a:cs typeface="Arial" charset="0"/>
              </a:rPr>
              <a:t>The sponsor cited calculated ratios of the </a:t>
            </a:r>
            <a:r>
              <a:rPr lang="en-US" altLang="en-US" sz="2600" u="sng" dirty="0">
                <a:cs typeface="Arial" charset="0"/>
              </a:rPr>
              <a:t>amount</a:t>
            </a:r>
            <a:r>
              <a:rPr lang="en-US" altLang="en-US" sz="2600" dirty="0">
                <a:cs typeface="Arial" charset="0"/>
              </a:rPr>
              <a:t> of weight loss at specific points in time from the clinical studies. </a:t>
            </a:r>
          </a:p>
          <a:p>
            <a:pPr lvl="1">
              <a:defRPr/>
            </a:pPr>
            <a:r>
              <a:rPr lang="en-US" altLang="en-US" sz="2600" dirty="0">
                <a:cs typeface="Arial" charset="0"/>
              </a:rPr>
              <a:t>These calculations do not support claims regarding the </a:t>
            </a:r>
            <a:r>
              <a:rPr lang="en-US" altLang="en-US" sz="2600" u="sng" dirty="0">
                <a:cs typeface="Arial" charset="0"/>
              </a:rPr>
              <a:t>rate </a:t>
            </a:r>
            <a:r>
              <a:rPr lang="en-US" altLang="en-US" sz="2600" dirty="0">
                <a:cs typeface="Arial" charset="0"/>
              </a:rPr>
              <a:t>of weight loss.</a:t>
            </a:r>
          </a:p>
          <a:p>
            <a:pPr lvl="1">
              <a:defRPr/>
            </a:pPr>
            <a:r>
              <a:rPr lang="en-US" altLang="en-US" sz="2600" dirty="0">
                <a:cs typeface="Arial" charset="0"/>
              </a:rPr>
              <a:t>In addition, the clinical studies were designed to evaluate the </a:t>
            </a:r>
            <a:r>
              <a:rPr lang="en-US" altLang="en-US" sz="2600" u="sng" dirty="0">
                <a:cs typeface="Arial" charset="0"/>
              </a:rPr>
              <a:t>amount</a:t>
            </a:r>
            <a:r>
              <a:rPr lang="en-US" altLang="en-US" sz="2600" dirty="0">
                <a:cs typeface="Arial" charset="0"/>
              </a:rPr>
              <a:t> of weight loss and cannot be used to support claims regarding </a:t>
            </a:r>
            <a:r>
              <a:rPr lang="en-US" altLang="en-US" sz="2600" u="sng" dirty="0">
                <a:cs typeface="Arial" charset="0"/>
              </a:rPr>
              <a:t>rate</a:t>
            </a:r>
            <a:r>
              <a:rPr lang="en-US" altLang="en-US" sz="2600" dirty="0">
                <a:cs typeface="Arial" charset="0"/>
              </a:rPr>
              <a:t> of weight loss.</a:t>
            </a:r>
          </a:p>
        </p:txBody>
      </p:sp>
    </p:spTree>
    <p:extLst>
      <p:ext uri="{BB962C8B-B14F-4D97-AF65-F5344CB8AC3E}">
        <p14:creationId xmlns:p14="http://schemas.microsoft.com/office/powerpoint/2010/main" val="3626126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FA8E26A-ACFE-4EB0-98DD-392B05B091A7}"/>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18B53FF-AB02-4390-8BB3-A7419DF42E2A}"/>
              </a:ext>
            </a:extLst>
          </p:cNvPr>
          <p:cNvPicPr>
            <a:picLocks noChangeAspect="1"/>
          </p:cNvPicPr>
          <p:nvPr/>
        </p:nvPicPr>
        <p:blipFill>
          <a:blip r:embed="rId3"/>
          <a:stretch>
            <a:fillRect/>
          </a:stretch>
        </p:blipFill>
        <p:spPr>
          <a:xfrm>
            <a:off x="142375" y="130630"/>
            <a:ext cx="8881882" cy="6607627"/>
          </a:xfrm>
          <a:prstGeom prst="rect">
            <a:avLst/>
          </a:prstGeom>
        </p:spPr>
      </p:pic>
      <p:sp>
        <p:nvSpPr>
          <p:cNvPr id="2" name="Rectangle 1">
            <a:extLst>
              <a:ext uri="{FF2B5EF4-FFF2-40B4-BE49-F238E27FC236}">
                <a16:creationId xmlns:a16="http://schemas.microsoft.com/office/drawing/2014/main" id="{DE359644-A25F-4B23-B734-E0B09016B408}"/>
              </a:ext>
            </a:extLst>
          </p:cNvPr>
          <p:cNvSpPr/>
          <p:nvPr/>
        </p:nvSpPr>
        <p:spPr>
          <a:xfrm>
            <a:off x="1590261" y="1325217"/>
            <a:ext cx="6096000" cy="795130"/>
          </a:xfrm>
          <a:prstGeom prst="rect">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1CD65C-1E5E-403D-8A47-9F39EA8165CB}"/>
              </a:ext>
            </a:extLst>
          </p:cNvPr>
          <p:cNvSpPr/>
          <p:nvPr/>
        </p:nvSpPr>
        <p:spPr>
          <a:xfrm>
            <a:off x="901148" y="2252870"/>
            <a:ext cx="7288695" cy="3313043"/>
          </a:xfrm>
          <a:prstGeom prst="rect">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322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42680"/>
            <a:ext cx="8509103" cy="926020"/>
          </a:xfrm>
        </p:spPr>
        <p:txBody>
          <a:bodyPr>
            <a:normAutofit fontScale="90000"/>
          </a:bodyPr>
          <a:lstStyle/>
          <a:p>
            <a:r>
              <a:rPr lang="en-US" sz="3800" dirty="0"/>
              <a:t>False or Misleading Claims</a:t>
            </a:r>
            <a:br>
              <a:rPr lang="en-US" sz="3800" dirty="0"/>
            </a:br>
            <a:r>
              <a:rPr lang="en-US" sz="3800" dirty="0"/>
              <a:t>about Efficacy</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323850" y="1802947"/>
            <a:ext cx="8509103" cy="4286043"/>
          </a:xfrm>
        </p:spPr>
        <p:txBody>
          <a:bodyPr>
            <a:normAutofit fontScale="92500" lnSpcReduction="20000"/>
          </a:bodyPr>
          <a:lstStyle/>
          <a:p>
            <a:pPr>
              <a:defRPr/>
            </a:pPr>
            <a:r>
              <a:rPr lang="en-US" altLang="en-US" sz="3000" dirty="0">
                <a:cs typeface="Arial" charset="0"/>
              </a:rPr>
              <a:t>The webpage</a:t>
            </a:r>
          </a:p>
          <a:p>
            <a:pPr lvl="1">
              <a:defRPr/>
            </a:pPr>
            <a:r>
              <a:rPr lang="en-US" altLang="en-US" sz="2600" dirty="0">
                <a:cs typeface="Arial" charset="0"/>
              </a:rPr>
              <a:t>Omits material information from the full indication about the relative effect of diet and exercise, as well as contextual information about weight loss results in the placebo group, and thereby suggests that the results can be attributable to Qsymia alone</a:t>
            </a:r>
          </a:p>
          <a:p>
            <a:pPr lvl="1">
              <a:defRPr/>
            </a:pPr>
            <a:r>
              <a:rPr lang="en-US" altLang="en-US" sz="2600" dirty="0">
                <a:cs typeface="Arial" charset="0"/>
              </a:rPr>
              <a:t>Selectively presents the more favorable </a:t>
            </a:r>
            <a:r>
              <a:rPr lang="en-US" altLang="en-US" sz="2600" u="sng" dirty="0">
                <a:cs typeface="Arial" charset="0"/>
              </a:rPr>
              <a:t>absolute amount</a:t>
            </a:r>
            <a:r>
              <a:rPr lang="en-US" altLang="en-US" sz="2600" dirty="0">
                <a:cs typeface="Arial" charset="0"/>
              </a:rPr>
              <a:t> of weight loss and reduction in waist circumference, which fails to account for an individual’s </a:t>
            </a:r>
            <a:r>
              <a:rPr lang="en-US" altLang="en-US" sz="2600" u="sng" dirty="0">
                <a:cs typeface="Arial" charset="0"/>
              </a:rPr>
              <a:t>baseline</a:t>
            </a:r>
            <a:r>
              <a:rPr lang="en-US" altLang="en-US" sz="2600" dirty="0">
                <a:cs typeface="Arial" charset="0"/>
              </a:rPr>
              <a:t> weight and waist circumference</a:t>
            </a:r>
          </a:p>
          <a:p>
            <a:pPr lvl="1">
              <a:defRPr/>
            </a:pPr>
            <a:r>
              <a:rPr lang="en-US" altLang="en-US" sz="2600" dirty="0">
                <a:cs typeface="Arial" charset="0"/>
              </a:rPr>
              <a:t>Selectively presents the results for patients who remained on Qsymia at distinct points in time and fails to account for the substantial number of patients who withdrew from the trial</a:t>
            </a:r>
          </a:p>
          <a:p>
            <a:pPr>
              <a:defRPr/>
            </a:pPr>
            <a:endParaRPr lang="en-US" altLang="en-US" sz="3000" dirty="0">
              <a:cs typeface="Arial" charset="0"/>
            </a:endParaRPr>
          </a:p>
        </p:txBody>
      </p:sp>
    </p:spTree>
    <p:extLst>
      <p:ext uri="{BB962C8B-B14F-4D97-AF65-F5344CB8AC3E}">
        <p14:creationId xmlns:p14="http://schemas.microsoft.com/office/powerpoint/2010/main" val="36582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B90435-D890-426E-AFBE-0F5BCACFD2A5}"/>
              </a:ext>
            </a:extLst>
          </p:cNvPr>
          <p:cNvPicPr>
            <a:picLocks noChangeAspect="1"/>
          </p:cNvPicPr>
          <p:nvPr/>
        </p:nvPicPr>
        <p:blipFill>
          <a:blip r:embed="rId3"/>
          <a:stretch>
            <a:fillRect/>
          </a:stretch>
        </p:blipFill>
        <p:spPr>
          <a:xfrm>
            <a:off x="2695048" y="180621"/>
            <a:ext cx="3762196" cy="6511107"/>
          </a:xfrm>
          <a:prstGeom prst="rect">
            <a:avLst/>
          </a:prstGeom>
        </p:spPr>
      </p:pic>
      <p:sp>
        <p:nvSpPr>
          <p:cNvPr id="2" name="Rectangle 1">
            <a:extLst>
              <a:ext uri="{FF2B5EF4-FFF2-40B4-BE49-F238E27FC236}">
                <a16:creationId xmlns:a16="http://schemas.microsoft.com/office/drawing/2014/main" id="{3E32A63C-C4C0-43F5-875C-25C1DBFDCDBB}"/>
              </a:ext>
            </a:extLst>
          </p:cNvPr>
          <p:cNvSpPr/>
          <p:nvPr/>
        </p:nvSpPr>
        <p:spPr>
          <a:xfrm>
            <a:off x="3032449" y="4973216"/>
            <a:ext cx="3135086" cy="1791478"/>
          </a:xfrm>
          <a:prstGeom prst="rect">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566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7A2-E169-49B6-AC86-19C2C16C90BF}"/>
              </a:ext>
            </a:extLst>
          </p:cNvPr>
          <p:cNvSpPr>
            <a:spLocks noGrp="1"/>
          </p:cNvSpPr>
          <p:nvPr>
            <p:ph type="title"/>
          </p:nvPr>
        </p:nvSpPr>
        <p:spPr>
          <a:xfrm>
            <a:off x="323850" y="642680"/>
            <a:ext cx="8509103" cy="926020"/>
          </a:xfrm>
        </p:spPr>
        <p:txBody>
          <a:bodyPr>
            <a:normAutofit fontScale="90000"/>
          </a:bodyPr>
          <a:lstStyle/>
          <a:p>
            <a:r>
              <a:rPr lang="en-US" sz="3800" dirty="0"/>
              <a:t>False or Misleading Risk</a:t>
            </a:r>
            <a:br>
              <a:rPr lang="en-US" sz="3800" dirty="0"/>
            </a:br>
            <a:r>
              <a:rPr lang="en-US" sz="3800" dirty="0"/>
              <a:t>Presentation</a:t>
            </a:r>
          </a:p>
        </p:txBody>
      </p:sp>
      <p:sp>
        <p:nvSpPr>
          <p:cNvPr id="3" name="Content Placeholder 2">
            <a:extLst>
              <a:ext uri="{FF2B5EF4-FFF2-40B4-BE49-F238E27FC236}">
                <a16:creationId xmlns:a16="http://schemas.microsoft.com/office/drawing/2014/main" id="{02F58AB4-21F0-4ED6-98CE-4D91818D63C6}"/>
              </a:ext>
            </a:extLst>
          </p:cNvPr>
          <p:cNvSpPr>
            <a:spLocks noGrp="1"/>
          </p:cNvSpPr>
          <p:nvPr>
            <p:ph idx="1"/>
          </p:nvPr>
        </p:nvSpPr>
        <p:spPr>
          <a:xfrm>
            <a:off x="323850" y="1802947"/>
            <a:ext cx="8604997" cy="4286043"/>
          </a:xfrm>
        </p:spPr>
        <p:txBody>
          <a:bodyPr>
            <a:normAutofit/>
          </a:bodyPr>
          <a:lstStyle/>
          <a:p>
            <a:pPr>
              <a:defRPr/>
            </a:pPr>
            <a:r>
              <a:rPr lang="en-US" altLang="en-US" sz="3000" dirty="0">
                <a:cs typeface="Arial" charset="0"/>
              </a:rPr>
              <a:t>The webpage</a:t>
            </a:r>
          </a:p>
          <a:p>
            <a:pPr lvl="1">
              <a:defRPr/>
            </a:pPr>
            <a:r>
              <a:rPr lang="en-US" altLang="en-US" sz="2600" dirty="0">
                <a:cs typeface="Arial" charset="0"/>
              </a:rPr>
              <a:t>Fails to present information relating to contraindications, warnings, precautions, and adverse reactions for Qsymia with a prominence and readability reasonably comparable to the presentation of information relating to benefits for Qsymia</a:t>
            </a:r>
          </a:p>
        </p:txBody>
      </p:sp>
    </p:spTree>
    <p:extLst>
      <p:ext uri="{BB962C8B-B14F-4D97-AF65-F5344CB8AC3E}">
        <p14:creationId xmlns:p14="http://schemas.microsoft.com/office/powerpoint/2010/main" val="2221838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C291104DD83D489EC5B86A08D9B107" ma:contentTypeVersion="13" ma:contentTypeDescription="Create a new document." ma:contentTypeScope="" ma:versionID="967bcfebc9e2daf6d51c4fe6eaf88e74">
  <xsd:schema xmlns:xsd="http://www.w3.org/2001/XMLSchema" xmlns:xs="http://www.w3.org/2001/XMLSchema" xmlns:p="http://schemas.microsoft.com/office/2006/metadata/properties" xmlns:ns3="026b3a43-b99a-4524-8a57-ca73ccdc2250" xmlns:ns4="3c8b4599-8283-4ca8-97af-05d281553778" targetNamespace="http://schemas.microsoft.com/office/2006/metadata/properties" ma:root="true" ma:fieldsID="719c8f766085459a3eb3ba7bdf75bbdc" ns3:_="" ns4:_="">
    <xsd:import namespace="026b3a43-b99a-4524-8a57-ca73ccdc2250"/>
    <xsd:import namespace="3c8b4599-8283-4ca8-97af-05d28155377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6b3a43-b99a-4524-8a57-ca73ccdc225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b4599-8283-4ca8-97af-05d28155377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ECC114-3718-49FD-9286-7CAD483BE40A}">
  <ds:schemaRefs>
    <ds:schemaRef ds:uri="http://schemas.microsoft.com/office/2006/metadata/properties"/>
    <ds:schemaRef ds:uri="3c8b4599-8283-4ca8-97af-05d28155377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026b3a43-b99a-4524-8a57-ca73ccdc2250"/>
    <ds:schemaRef ds:uri="http://www.w3.org/XML/1998/namespace"/>
    <ds:schemaRef ds:uri="http://purl.org/dc/dcmitype/"/>
  </ds:schemaRefs>
</ds:datastoreItem>
</file>

<file path=customXml/itemProps2.xml><?xml version="1.0" encoding="utf-8"?>
<ds:datastoreItem xmlns:ds="http://schemas.openxmlformats.org/officeDocument/2006/customXml" ds:itemID="{1E115885-E175-40A1-AFA2-84840DC5F1DA}">
  <ds:schemaRefs>
    <ds:schemaRef ds:uri="http://schemas.microsoft.com/sharepoint/v3/contenttype/forms"/>
  </ds:schemaRefs>
</ds:datastoreItem>
</file>

<file path=customXml/itemProps3.xml><?xml version="1.0" encoding="utf-8"?>
<ds:datastoreItem xmlns:ds="http://schemas.openxmlformats.org/officeDocument/2006/customXml" ds:itemID="{B88BC40F-8D53-49E5-8132-7B554DE07A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6b3a43-b99a-4524-8a57-ca73ccdc2250"/>
    <ds:schemaRef ds:uri="3c8b4599-8283-4ca8-97af-05d281553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7993</TotalTime>
  <Words>1261</Words>
  <Application>Microsoft Office PowerPoint</Application>
  <PresentationFormat>On-screen Show (4:3)</PresentationFormat>
  <Paragraphs>168</Paragraphs>
  <Slides>28</Slides>
  <Notes>28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Helvetica</vt:lpstr>
      <vt:lpstr>Office Theme</vt:lpstr>
      <vt:lpstr>FDA Update on Oversight of Prescription Drug Promotion</vt:lpstr>
      <vt:lpstr>Qsymia Untitled Letter</vt:lpstr>
      <vt:lpstr>Risk Information for Qsymia</vt:lpstr>
      <vt:lpstr>PowerPoint Presentation</vt:lpstr>
      <vt:lpstr>False or Misleading Claims about Efficacy</vt:lpstr>
      <vt:lpstr>PowerPoint Presentation</vt:lpstr>
      <vt:lpstr>False or Misleading Claims about Efficacy</vt:lpstr>
      <vt:lpstr>PowerPoint Presentation</vt:lpstr>
      <vt:lpstr>False or Misleading Risk Presentation</vt:lpstr>
      <vt:lpstr>ParaGard Untitled Letter</vt:lpstr>
      <vt:lpstr>Warnings and Precautions for ParaGard</vt:lpstr>
      <vt:lpstr>ParaGard TV Ad</vt:lpstr>
      <vt:lpstr>False or Misleading Risk Presentation</vt:lpstr>
      <vt:lpstr>False or Misleading Risk Presentation</vt:lpstr>
      <vt:lpstr>Stendra Warning Letter</vt:lpstr>
      <vt:lpstr>PowerPoint Presentation</vt:lpstr>
      <vt:lpstr>Lack of Adequate Directions for Use</vt:lpstr>
      <vt:lpstr>False or Misleading Risk Presentation</vt:lpstr>
      <vt:lpstr>False or Misleading Risk Presentation</vt:lpstr>
      <vt:lpstr>False or Misleading Risk Presentation</vt:lpstr>
      <vt:lpstr>PowerPoint Presentation</vt:lpstr>
      <vt:lpstr>False or Misleading Risk Presentation</vt:lpstr>
      <vt:lpstr>False or Misleading Claims about Efficacy</vt:lpstr>
      <vt:lpstr>PowerPoint Presentation</vt:lpstr>
      <vt:lpstr>False or Misleading Risk Presentation</vt:lpstr>
      <vt:lpstr>OPDP Web Resources</vt:lpstr>
      <vt:lpstr>OPDP Contact Information</vt:lpstr>
      <vt:lpstr>PowerPoint Presentation</vt:lpstr>
    </vt:vector>
  </TitlesOfParts>
  <Company>Sensis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for 2018 DIA</dc:title>
  <dc:creator>Cory Grabow</dc:creator>
  <cp:lastModifiedBy>Jeremy Jones</cp:lastModifiedBy>
  <cp:revision>419</cp:revision>
  <cp:lastPrinted>2019-10-11T17:01:13Z</cp:lastPrinted>
  <dcterms:created xsi:type="dcterms:W3CDTF">2015-10-02T20:33:31Z</dcterms:created>
  <dcterms:modified xsi:type="dcterms:W3CDTF">2019-10-30T18:03:08Z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0x010100DFC291104DD83D489EC5B86A08D9B107</vt:lpwstr>
  </property>
  <property fmtid="{D5CDD505-2E9C-101B-9397-08002B2CF9AE}" pid="3" name="_dlc_DocIdItemGuid">
    <vt:lpwstr>636bd326-5b54-4a9a-96c6-7211bbf5c25d</vt:lpwstr>
  </property>
</Properties>
</file>